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4" r:id="rId2"/>
  </p:sldMasterIdLst>
  <p:notesMasterIdLst>
    <p:notesMasterId r:id="rId15"/>
  </p:notesMasterIdLst>
  <p:sldIdLst>
    <p:sldId id="258" r:id="rId3"/>
    <p:sldId id="321" r:id="rId4"/>
    <p:sldId id="287" r:id="rId5"/>
    <p:sldId id="315" r:id="rId6"/>
    <p:sldId id="319" r:id="rId7"/>
    <p:sldId id="314" r:id="rId8"/>
    <p:sldId id="325" r:id="rId9"/>
    <p:sldId id="324" r:id="rId10"/>
    <p:sldId id="317" r:id="rId11"/>
    <p:sldId id="320" r:id="rId12"/>
    <p:sldId id="322" r:id="rId13"/>
    <p:sldId id="323" r:id="rId1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0035"/>
    <a:srgbClr val="C60751"/>
    <a:srgbClr val="69615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09" autoAdjust="0"/>
    <p:restoredTop sz="91053" autoAdjust="0"/>
  </p:normalViewPr>
  <p:slideViewPr>
    <p:cSldViewPr snapToGrid="0" snapToObjects="1">
      <p:cViewPr>
        <p:scale>
          <a:sx n="90" d="100"/>
          <a:sy n="90" d="100"/>
        </p:scale>
        <p:origin x="-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5556" tIns="47778" rIns="95556" bIns="47778" rtlCol="0"/>
          <a:lstStyle>
            <a:lvl1pPr algn="l">
              <a:defRPr sz="13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5556" tIns="47778" rIns="95556" bIns="47778" rtlCol="0"/>
          <a:lstStyle>
            <a:lvl1pPr algn="r">
              <a:defRPr sz="1300"/>
            </a:lvl1pPr>
          </a:lstStyle>
          <a:p>
            <a:fld id="{E077EABF-2F9D-2446-A690-4B3A2D5EBE30}" type="datetimeFigureOut">
              <a:rPr lang="en-US" smtClean="0"/>
              <a:pPr/>
              <a:t>5/25/2016</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56" tIns="47778" rIns="95556" bIns="47778"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5556" tIns="47778" rIns="95556" bIns="47778"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1" y="9428583"/>
            <a:ext cx="2945659" cy="496332"/>
          </a:xfrm>
          <a:prstGeom prst="rect">
            <a:avLst/>
          </a:prstGeom>
        </p:spPr>
        <p:txBody>
          <a:bodyPr vert="horz" lIns="95556" tIns="47778" rIns="95556" bIns="47778" rtlCol="0" anchor="b"/>
          <a:lstStyle>
            <a:lvl1pPr algn="l">
              <a:defRPr sz="1300"/>
            </a:lvl1pPr>
          </a:lstStyle>
          <a:p>
            <a:endParaRPr lang="en-US"/>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5556" tIns="47778" rIns="95556" bIns="47778" rtlCol="0" anchor="b"/>
          <a:lstStyle>
            <a:lvl1pPr algn="r">
              <a:defRPr sz="1300"/>
            </a:lvl1pPr>
          </a:lstStyle>
          <a:p>
            <a:fld id="{9D3DCF4C-A890-114E-AFC4-EE4099F5B13B}" type="slidenum">
              <a:rPr lang="en-US" smtClean="0"/>
              <a:pPr/>
              <a:t>‹#›</a:t>
            </a:fld>
            <a:endParaRPr lang="en-US"/>
          </a:p>
        </p:txBody>
      </p:sp>
    </p:spTree>
    <p:extLst>
      <p:ext uri="{BB962C8B-B14F-4D97-AF65-F5344CB8AC3E}">
        <p14:creationId xmlns="" xmlns:p14="http://schemas.microsoft.com/office/powerpoint/2010/main" val="14638948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622EB0-E98C-3740-AFA0-B08B9583BE04}" type="datetimeFigureOut">
              <a:rPr lang="en-US" smtClean="0"/>
              <a:pPr/>
              <a:t>5/25/2016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7F22E86-D90E-9442-BABD-789233B66AEE}" type="slidenum">
              <a:rPr lang="en-US" smtClean="0"/>
              <a:pPr/>
              <a:t>‹#›</a:t>
            </a:fld>
            <a:endParaRPr lang="en-US"/>
          </a:p>
        </p:txBody>
      </p:sp>
    </p:spTree>
    <p:extLst>
      <p:ext uri="{BB962C8B-B14F-4D97-AF65-F5344CB8AC3E}">
        <p14:creationId xmlns="" xmlns:p14="http://schemas.microsoft.com/office/powerpoint/2010/main" val="1573289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622EB0-E98C-3740-AFA0-B08B9583BE04}" type="datetimeFigureOut">
              <a:rPr lang="en-US" smtClean="0"/>
              <a:pPr/>
              <a:t>5/25/2016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7F22E86-D90E-9442-BABD-789233B66AEE}" type="slidenum">
              <a:rPr lang="en-US" smtClean="0"/>
              <a:pPr/>
              <a:t>‹#›</a:t>
            </a:fld>
            <a:endParaRPr lang="en-US"/>
          </a:p>
        </p:txBody>
      </p:sp>
    </p:spTree>
    <p:extLst>
      <p:ext uri="{BB962C8B-B14F-4D97-AF65-F5344CB8AC3E}">
        <p14:creationId xmlns="" xmlns:p14="http://schemas.microsoft.com/office/powerpoint/2010/main" val="3528729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622EB0-E98C-3740-AFA0-B08B9583BE04}" type="datetimeFigureOut">
              <a:rPr lang="en-US" smtClean="0"/>
              <a:pPr/>
              <a:t>5/25/2016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7F22E86-D90E-9442-BABD-789233B66AEE}" type="slidenum">
              <a:rPr lang="en-US" smtClean="0"/>
              <a:pPr/>
              <a:t>‹#›</a:t>
            </a:fld>
            <a:endParaRPr lang="en-US"/>
          </a:p>
        </p:txBody>
      </p:sp>
    </p:spTree>
    <p:extLst>
      <p:ext uri="{BB962C8B-B14F-4D97-AF65-F5344CB8AC3E}">
        <p14:creationId xmlns="" xmlns:p14="http://schemas.microsoft.com/office/powerpoint/2010/main" val="1361999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8A47284-81B3-6E4A-9C21-1AE594F3422D}" type="datetimeFigureOut">
              <a:rPr lang="en-US" smtClean="0"/>
              <a:pPr/>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CF38F-643D-0041-915D-6B97BF358313}" type="slidenum">
              <a:rPr lang="en-US" smtClean="0"/>
              <a:pPr/>
              <a:t>‹#›</a:t>
            </a:fld>
            <a:endParaRPr lang="en-US"/>
          </a:p>
        </p:txBody>
      </p:sp>
    </p:spTree>
    <p:extLst>
      <p:ext uri="{BB962C8B-B14F-4D97-AF65-F5344CB8AC3E}">
        <p14:creationId xmlns="" xmlns:p14="http://schemas.microsoft.com/office/powerpoint/2010/main" val="1022070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622EB0-E98C-3740-AFA0-B08B9583BE04}" type="datetimeFigureOut">
              <a:rPr lang="en-US" smtClean="0"/>
              <a:pPr/>
              <a:t>5/25/2016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7F22E86-D90E-9442-BABD-789233B66AEE}" type="slidenum">
              <a:rPr lang="en-US" smtClean="0"/>
              <a:pPr/>
              <a:t>‹#›</a:t>
            </a:fld>
            <a:endParaRPr lang="en-US"/>
          </a:p>
        </p:txBody>
      </p:sp>
    </p:spTree>
    <p:extLst>
      <p:ext uri="{BB962C8B-B14F-4D97-AF65-F5344CB8AC3E}">
        <p14:creationId xmlns="" xmlns:p14="http://schemas.microsoft.com/office/powerpoint/2010/main" val="759133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622EB0-E98C-3740-AFA0-B08B9583BE04}" type="datetimeFigureOut">
              <a:rPr lang="en-US" smtClean="0"/>
              <a:pPr/>
              <a:t>5/25/2016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7F22E86-D90E-9442-BABD-789233B66AEE}" type="slidenum">
              <a:rPr lang="en-US" smtClean="0"/>
              <a:pPr/>
              <a:t>‹#›</a:t>
            </a:fld>
            <a:endParaRPr lang="en-US"/>
          </a:p>
        </p:txBody>
      </p:sp>
    </p:spTree>
    <p:extLst>
      <p:ext uri="{BB962C8B-B14F-4D97-AF65-F5344CB8AC3E}">
        <p14:creationId xmlns="" xmlns:p14="http://schemas.microsoft.com/office/powerpoint/2010/main" val="70597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F622EB0-E98C-3740-AFA0-B08B9583BE04}" type="datetimeFigureOut">
              <a:rPr lang="en-US" smtClean="0"/>
              <a:pPr/>
              <a:t>5/25/2016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7F22E86-D90E-9442-BABD-789233B66AEE}" type="slidenum">
              <a:rPr lang="en-US" smtClean="0"/>
              <a:pPr/>
              <a:t>‹#›</a:t>
            </a:fld>
            <a:endParaRPr lang="en-US"/>
          </a:p>
        </p:txBody>
      </p:sp>
    </p:spTree>
    <p:extLst>
      <p:ext uri="{BB962C8B-B14F-4D97-AF65-F5344CB8AC3E}">
        <p14:creationId xmlns="" xmlns:p14="http://schemas.microsoft.com/office/powerpoint/2010/main" val="3006141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F622EB0-E98C-3740-AFA0-B08B9583BE04}" type="datetimeFigureOut">
              <a:rPr lang="en-US" smtClean="0"/>
              <a:pPr/>
              <a:t>5/25/2016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7F22E86-D90E-9442-BABD-789233B66AEE}" type="slidenum">
              <a:rPr lang="en-US" smtClean="0"/>
              <a:pPr/>
              <a:t>‹#›</a:t>
            </a:fld>
            <a:endParaRPr lang="en-US"/>
          </a:p>
        </p:txBody>
      </p:sp>
    </p:spTree>
    <p:extLst>
      <p:ext uri="{BB962C8B-B14F-4D97-AF65-F5344CB8AC3E}">
        <p14:creationId xmlns="" xmlns:p14="http://schemas.microsoft.com/office/powerpoint/2010/main" val="3090407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F622EB0-E98C-3740-AFA0-B08B9583BE04}" type="datetimeFigureOut">
              <a:rPr lang="en-US" smtClean="0"/>
              <a:pPr/>
              <a:t>5/25/2016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7F22E86-D90E-9442-BABD-789233B66AEE}" type="slidenum">
              <a:rPr lang="en-US" smtClean="0"/>
              <a:pPr/>
              <a:t>‹#›</a:t>
            </a:fld>
            <a:endParaRPr lang="en-US"/>
          </a:p>
        </p:txBody>
      </p:sp>
    </p:spTree>
    <p:extLst>
      <p:ext uri="{BB962C8B-B14F-4D97-AF65-F5344CB8AC3E}">
        <p14:creationId xmlns="" xmlns:p14="http://schemas.microsoft.com/office/powerpoint/2010/main" val="591502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F622EB0-E98C-3740-AFA0-B08B9583BE04}" type="datetimeFigureOut">
              <a:rPr lang="en-US" smtClean="0"/>
              <a:pPr/>
              <a:t>5/25/2016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7F22E86-D90E-9442-BABD-789233B66AEE}" type="slidenum">
              <a:rPr lang="en-US" smtClean="0"/>
              <a:pPr/>
              <a:t>‹#›</a:t>
            </a:fld>
            <a:endParaRPr lang="en-US"/>
          </a:p>
        </p:txBody>
      </p:sp>
    </p:spTree>
    <p:extLst>
      <p:ext uri="{BB962C8B-B14F-4D97-AF65-F5344CB8AC3E}">
        <p14:creationId xmlns="" xmlns:p14="http://schemas.microsoft.com/office/powerpoint/2010/main" val="37948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F622EB0-E98C-3740-AFA0-B08B9583BE04}" type="datetimeFigureOut">
              <a:rPr lang="en-US" smtClean="0"/>
              <a:pPr/>
              <a:t>5/25/2016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7F22E86-D90E-9442-BABD-789233B66AEE}" type="slidenum">
              <a:rPr lang="en-US" smtClean="0"/>
              <a:pPr/>
              <a:t>‹#›</a:t>
            </a:fld>
            <a:endParaRPr lang="en-US"/>
          </a:p>
        </p:txBody>
      </p:sp>
    </p:spTree>
    <p:extLst>
      <p:ext uri="{BB962C8B-B14F-4D97-AF65-F5344CB8AC3E}">
        <p14:creationId xmlns="" xmlns:p14="http://schemas.microsoft.com/office/powerpoint/2010/main" val="1169563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F622EB0-E98C-3740-AFA0-B08B9583BE04}" type="datetimeFigureOut">
              <a:rPr lang="en-US" smtClean="0"/>
              <a:pPr/>
              <a:t>5/25/2016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7F22E86-D90E-9442-BABD-789233B66AEE}" type="slidenum">
              <a:rPr lang="en-US" smtClean="0"/>
              <a:pPr/>
              <a:t>‹#›</a:t>
            </a:fld>
            <a:endParaRPr lang="en-US"/>
          </a:p>
        </p:txBody>
      </p:sp>
    </p:spTree>
    <p:extLst>
      <p:ext uri="{BB962C8B-B14F-4D97-AF65-F5344CB8AC3E}">
        <p14:creationId xmlns="" xmlns:p14="http://schemas.microsoft.com/office/powerpoint/2010/main" val="175666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6327011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A47284-81B3-6E4A-9C21-1AE594F3422D}" type="datetimeFigureOut">
              <a:rPr lang="en-US" smtClean="0"/>
              <a:pPr/>
              <a:t>5/25/2016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8CF38F-643D-0041-915D-6B97BF358313}" type="slidenum">
              <a:rPr lang="en-US" smtClean="0"/>
              <a:pPr/>
              <a:t>‹#›</a:t>
            </a:fld>
            <a:endParaRPr lang="en-US"/>
          </a:p>
        </p:txBody>
      </p:sp>
    </p:spTree>
    <p:extLst>
      <p:ext uri="{BB962C8B-B14F-4D97-AF65-F5344CB8AC3E}">
        <p14:creationId xmlns="" xmlns:p14="http://schemas.microsoft.com/office/powerpoint/2010/main" val="3227400700"/>
      </p:ext>
    </p:extLst>
  </p:cSld>
  <p:clrMap bg1="lt1" tx1="dk1" bg2="lt2" tx2="dk2" accent1="accent1" accent2="accent2" accent3="accent3" accent4="accent4" accent5="accent5" accent6="accent6" hlink="hlink" folHlink="folHlink"/>
  <p:sldLayoutIdLst>
    <p:sldLayoutId id="214748368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time-to-change.org.uk/teachers" TargetMode="External"/><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SE5Ip60_HJk" TargetMode="External"/><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8F_8umLWQUE" TargetMode="External"/><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PPT Backgrounds new 1-01.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3999" cy="6858000"/>
          </a:xfrm>
          <a:prstGeom prst="rect">
            <a:avLst/>
          </a:prstGeom>
        </p:spPr>
      </p:pic>
      <p:sp>
        <p:nvSpPr>
          <p:cNvPr id="3" name="Title 2"/>
          <p:cNvSpPr>
            <a:spLocks noGrp="1"/>
          </p:cNvSpPr>
          <p:nvPr>
            <p:ph type="ctrTitle"/>
          </p:nvPr>
        </p:nvSpPr>
        <p:spPr>
          <a:xfrm>
            <a:off x="509772" y="625094"/>
            <a:ext cx="3211952" cy="610888"/>
          </a:xfrm>
        </p:spPr>
        <p:txBody>
          <a:bodyPr/>
          <a:lstStyle/>
          <a:p>
            <a:pPr algn="l"/>
            <a:r>
              <a:rPr lang="en-US" sz="3200" dirty="0" smtClean="0">
                <a:solidFill>
                  <a:schemeClr val="bg1"/>
                </a:solidFill>
                <a:latin typeface="InterstatePlus Bold"/>
                <a:cs typeface="InterstatePlus Bold"/>
              </a:rPr>
              <a:t>Section Title</a:t>
            </a:r>
            <a:endParaRPr lang="en-US" sz="3200" dirty="0">
              <a:solidFill>
                <a:schemeClr val="bg1"/>
              </a:solidFill>
              <a:latin typeface="InterstatePlus Bold"/>
              <a:cs typeface="InterstatePlus Bold"/>
            </a:endParaRPr>
          </a:p>
        </p:txBody>
      </p:sp>
      <p:sp>
        <p:nvSpPr>
          <p:cNvPr id="8" name="Title 2"/>
          <p:cNvSpPr txBox="1">
            <a:spLocks/>
          </p:cNvSpPr>
          <p:nvPr/>
        </p:nvSpPr>
        <p:spPr>
          <a:xfrm>
            <a:off x="497204" y="1802820"/>
            <a:ext cx="7637145" cy="103852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800" dirty="0" smtClean="0">
                <a:solidFill>
                  <a:schemeClr val="bg1"/>
                </a:solidFill>
                <a:latin typeface="InterstatePlus Bold"/>
                <a:cs typeface="InterstatePlus Bold"/>
              </a:rPr>
              <a:t>Mental health in our school</a:t>
            </a:r>
            <a:endParaRPr lang="en-US" sz="4800" dirty="0">
              <a:solidFill>
                <a:schemeClr val="bg1"/>
              </a:solidFill>
              <a:latin typeface="InterstatePlus Bold"/>
              <a:cs typeface="InterstatePlus Bold"/>
            </a:endParaRPr>
          </a:p>
        </p:txBody>
      </p:sp>
      <p:pic>
        <p:nvPicPr>
          <p:cNvPr id="18" name="Picture 17" descr="TTC_RGB_POS_Logo_1.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25004" y="292099"/>
            <a:ext cx="2827796" cy="980877"/>
          </a:xfrm>
          <a:prstGeom prst="rect">
            <a:avLst/>
          </a:prstGeom>
        </p:spPr>
      </p:pic>
      <p:pic>
        <p:nvPicPr>
          <p:cNvPr id="4" name="Picture 3"/>
          <p:cNvPicPr>
            <a:picLocks noChangeAspect="1"/>
          </p:cNvPicPr>
          <p:nvPr/>
        </p:nvPicPr>
        <p:blipFill>
          <a:blip r:embed="rId4"/>
          <a:stretch>
            <a:fillRect/>
          </a:stretch>
        </p:blipFill>
        <p:spPr>
          <a:xfrm>
            <a:off x="6363575" y="5626100"/>
            <a:ext cx="2235200" cy="850900"/>
          </a:xfrm>
          <a:prstGeom prst="rect">
            <a:avLst/>
          </a:prstGeom>
        </p:spPr>
      </p:pic>
      <p:pic>
        <p:nvPicPr>
          <p:cNvPr id="5" name="Picture 4"/>
          <p:cNvPicPr>
            <a:picLocks noChangeAspect="1"/>
          </p:cNvPicPr>
          <p:nvPr/>
        </p:nvPicPr>
        <p:blipFill>
          <a:blip r:embed="rId5"/>
          <a:stretch>
            <a:fillRect/>
          </a:stretch>
        </p:blipFill>
        <p:spPr>
          <a:xfrm>
            <a:off x="673100" y="5632450"/>
            <a:ext cx="2857500" cy="889000"/>
          </a:xfrm>
          <a:prstGeom prst="rect">
            <a:avLst/>
          </a:prstGeom>
        </p:spPr>
      </p:pic>
      <p:pic>
        <p:nvPicPr>
          <p:cNvPr id="12" name="Picture 12" descr="M:\Marketing\3 - Time to Change Data to Transfer to WAN\Time to Change\C&amp;YP\Campaign\Creative\Film\TV Stills\Stand-up Kid stills 12.06.12\Timetochangestill1.tif"/>
          <p:cNvPicPr>
            <a:picLocks noChangeAspect="1" noChangeArrowheads="1"/>
          </p:cNvPicPr>
          <p:nvPr/>
        </p:nvPicPr>
        <p:blipFill>
          <a:blip r:embed="rId6"/>
          <a:srcRect/>
          <a:stretch>
            <a:fillRect/>
          </a:stretch>
        </p:blipFill>
        <p:spPr bwMode="auto">
          <a:xfrm>
            <a:off x="648829" y="2721556"/>
            <a:ext cx="3408821" cy="1776428"/>
          </a:xfrm>
          <a:prstGeom prst="rect">
            <a:avLst/>
          </a:prstGeom>
          <a:noFill/>
          <a:ln w="9525">
            <a:solidFill>
              <a:schemeClr val="accent1"/>
            </a:solidFill>
            <a:miter lim="800000"/>
            <a:headEnd/>
            <a:tailEnd/>
          </a:ln>
        </p:spPr>
      </p:pic>
      <p:sp>
        <p:nvSpPr>
          <p:cNvPr id="14" name="TextBox 13"/>
          <p:cNvSpPr txBox="1"/>
          <p:nvPr/>
        </p:nvSpPr>
        <p:spPr>
          <a:xfrm>
            <a:off x="5001669" y="2721555"/>
            <a:ext cx="3351756" cy="369332"/>
          </a:xfrm>
          <a:prstGeom prst="rect">
            <a:avLst/>
          </a:prstGeom>
          <a:noFill/>
        </p:spPr>
        <p:txBody>
          <a:bodyPr wrap="square" rtlCol="0">
            <a:spAutoFit/>
          </a:bodyPr>
          <a:lstStyle/>
          <a:p>
            <a:endParaRPr lang="en-GB" dirty="0"/>
          </a:p>
        </p:txBody>
      </p:sp>
      <p:pic>
        <p:nvPicPr>
          <p:cNvPr id="1029" name="Picture 5"/>
          <p:cNvPicPr>
            <a:picLocks noChangeAspect="1" noChangeArrowheads="1"/>
          </p:cNvPicPr>
          <p:nvPr/>
        </p:nvPicPr>
        <p:blipFill>
          <a:blip r:embed="rId7"/>
          <a:srcRect/>
          <a:stretch>
            <a:fillRect/>
          </a:stretch>
        </p:blipFill>
        <p:spPr bwMode="auto">
          <a:xfrm>
            <a:off x="4260630" y="2726092"/>
            <a:ext cx="2454495" cy="1774611"/>
          </a:xfrm>
          <a:prstGeom prst="rect">
            <a:avLst/>
          </a:prstGeom>
          <a:noFill/>
          <a:ln w="9525">
            <a:solidFill>
              <a:schemeClr val="accent1"/>
            </a:solidFill>
            <a:miter lim="800000"/>
            <a:headEnd/>
            <a:tailEnd/>
          </a:ln>
        </p:spPr>
      </p:pic>
    </p:spTree>
    <p:extLst>
      <p:ext uri="{BB962C8B-B14F-4D97-AF65-F5344CB8AC3E}">
        <p14:creationId xmlns="" xmlns:p14="http://schemas.microsoft.com/office/powerpoint/2010/main" val="395492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 y="423182"/>
            <a:ext cx="9144000" cy="6214704"/>
          </a:xfrm>
          <a:prstGeom prst="rect">
            <a:avLst/>
          </a:prstGeom>
        </p:spPr>
      </p:pic>
      <p:pic>
        <p:nvPicPr>
          <p:cNvPr id="2" name="Picture 1" descr="PPT Backgrounds-03.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3999" cy="6858000"/>
          </a:xfrm>
          <a:prstGeom prst="rect">
            <a:avLst/>
          </a:prstGeom>
        </p:spPr>
      </p:pic>
      <p:sp>
        <p:nvSpPr>
          <p:cNvPr id="10" name="Title 2"/>
          <p:cNvSpPr>
            <a:spLocks noGrp="1"/>
          </p:cNvSpPr>
          <p:nvPr>
            <p:ph type="ctrTitle"/>
          </p:nvPr>
        </p:nvSpPr>
        <p:spPr>
          <a:xfrm>
            <a:off x="509771" y="625094"/>
            <a:ext cx="6677837" cy="610888"/>
          </a:xfrm>
        </p:spPr>
        <p:txBody>
          <a:bodyPr/>
          <a:lstStyle/>
          <a:p>
            <a:pPr algn="l"/>
            <a:r>
              <a:rPr lang="en-US" sz="3200" dirty="0" smtClean="0">
                <a:solidFill>
                  <a:srgbClr val="FFFFFF"/>
                </a:solidFill>
                <a:latin typeface="InterstatePlus Bold"/>
                <a:cs typeface="InterstatePlus Bold"/>
              </a:rPr>
              <a:t>Section 2: How we can get started</a:t>
            </a:r>
            <a:endParaRPr lang="en-US" sz="3200" dirty="0">
              <a:solidFill>
                <a:srgbClr val="FFFFFF"/>
              </a:solidFill>
              <a:latin typeface="InterstatePlus Bold"/>
              <a:cs typeface="InterstatePlus Bold"/>
            </a:endParaRPr>
          </a:p>
        </p:txBody>
      </p:sp>
    </p:spTree>
    <p:extLst>
      <p:ext uri="{BB962C8B-B14F-4D97-AF65-F5344CB8AC3E}">
        <p14:creationId xmlns="" xmlns:p14="http://schemas.microsoft.com/office/powerpoint/2010/main" val="1728446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ar-01.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58824" y="425583"/>
            <a:ext cx="5888344" cy="1030155"/>
          </a:xfrm>
          <a:prstGeom prst="rect">
            <a:avLst/>
          </a:prstGeom>
        </p:spPr>
      </p:pic>
      <p:sp>
        <p:nvSpPr>
          <p:cNvPr id="15" name="Title 2"/>
          <p:cNvSpPr txBox="1">
            <a:spLocks/>
          </p:cNvSpPr>
          <p:nvPr/>
        </p:nvSpPr>
        <p:spPr>
          <a:xfrm>
            <a:off x="509772" y="625094"/>
            <a:ext cx="4967103" cy="61088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chemeClr val="bg1"/>
                </a:solidFill>
                <a:latin typeface="InterstatePlus Bold"/>
                <a:cs typeface="InterstatePlus Bold"/>
              </a:rPr>
              <a:t>Leading the way</a:t>
            </a:r>
            <a:endParaRPr lang="en-US" sz="3200" dirty="0">
              <a:solidFill>
                <a:schemeClr val="bg1"/>
              </a:solidFill>
              <a:latin typeface="InterstatePlus Bold"/>
              <a:cs typeface="InterstatePlus Bold"/>
            </a:endParaRPr>
          </a:p>
        </p:txBody>
      </p:sp>
      <p:sp>
        <p:nvSpPr>
          <p:cNvPr id="7" name="Subtitle 3"/>
          <p:cNvSpPr txBox="1">
            <a:spLocks/>
          </p:cNvSpPr>
          <p:nvPr/>
        </p:nvSpPr>
        <p:spPr>
          <a:xfrm>
            <a:off x="458978" y="1634267"/>
            <a:ext cx="8113521" cy="4376008"/>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2200" dirty="0" smtClean="0">
                <a:solidFill>
                  <a:srgbClr val="C60751"/>
                </a:solidFill>
                <a:latin typeface="InterstatePlus Bold"/>
                <a:cs typeface="Interstate Mono"/>
              </a:rPr>
              <a:t>Becoming a pioneering school</a:t>
            </a:r>
            <a:endParaRPr lang="en-GB" sz="2200" dirty="0" smtClean="0">
              <a:solidFill>
                <a:schemeClr val="tx1"/>
              </a:solidFill>
              <a:latin typeface="Interstate Mono"/>
              <a:cs typeface="Interstate Mono"/>
            </a:endParaRPr>
          </a:p>
          <a:p>
            <a:pPr algn="l">
              <a:buFont typeface="Arial" pitchFamily="34" charset="0"/>
              <a:buChar char="•"/>
            </a:pPr>
            <a:endParaRPr lang="en-GB" sz="2200" dirty="0" smtClean="0">
              <a:solidFill>
                <a:srgbClr val="69615F"/>
              </a:solidFill>
              <a:latin typeface="InterstatePlus Light"/>
              <a:cs typeface="InterstatePlus Light"/>
            </a:endParaRPr>
          </a:p>
          <a:p>
            <a:pPr algn="l"/>
            <a:r>
              <a:rPr lang="en-GB" sz="1800" dirty="0" smtClean="0">
                <a:solidFill>
                  <a:srgbClr val="69615F"/>
                </a:solidFill>
                <a:latin typeface="InterstatePlus Light"/>
                <a:cs typeface="InterstatePlus Light"/>
              </a:rPr>
              <a:t>We can download free, tried and tested mental health resources to support:</a:t>
            </a:r>
            <a:br>
              <a:rPr lang="en-GB" sz="1800" dirty="0" smtClean="0">
                <a:solidFill>
                  <a:srgbClr val="69615F"/>
                </a:solidFill>
                <a:latin typeface="InterstatePlus Light"/>
                <a:cs typeface="InterstatePlus Light"/>
              </a:rPr>
            </a:br>
            <a:r>
              <a:rPr lang="en-GB" sz="1800" dirty="0" smtClean="0">
                <a:solidFill>
                  <a:srgbClr val="69615F"/>
                </a:solidFill>
                <a:latin typeface="InterstatePlus Light"/>
                <a:cs typeface="InterstatePlus Light"/>
              </a:rPr>
              <a:t/>
            </a:r>
            <a:br>
              <a:rPr lang="en-GB" sz="1800" dirty="0" smtClean="0">
                <a:solidFill>
                  <a:srgbClr val="69615F"/>
                </a:solidFill>
                <a:latin typeface="InterstatePlus Light"/>
                <a:cs typeface="InterstatePlus Light"/>
              </a:rPr>
            </a:br>
            <a:r>
              <a:rPr lang="en-GB" sz="1800" dirty="0" smtClean="0">
                <a:solidFill>
                  <a:srgbClr val="69615F"/>
                </a:solidFill>
                <a:latin typeface="InterstatePlus Light"/>
                <a:cs typeface="InterstatePlus Light"/>
              </a:rPr>
              <a:t>Assemblies and sessions</a:t>
            </a:r>
            <a:br>
              <a:rPr lang="en-GB" sz="1800" dirty="0" smtClean="0">
                <a:solidFill>
                  <a:srgbClr val="69615F"/>
                </a:solidFill>
                <a:latin typeface="InterstatePlus Light"/>
                <a:cs typeface="InterstatePlus Light"/>
              </a:rPr>
            </a:br>
            <a:r>
              <a:rPr lang="en-GB" sz="1800" dirty="0" smtClean="0">
                <a:solidFill>
                  <a:srgbClr val="69615F"/>
                </a:solidFill>
                <a:latin typeface="InterstatePlus Light"/>
                <a:cs typeface="InterstatePlus Light"/>
              </a:rPr>
              <a:t>Events </a:t>
            </a:r>
            <a:br>
              <a:rPr lang="en-GB" sz="1800" dirty="0" smtClean="0">
                <a:solidFill>
                  <a:srgbClr val="69615F"/>
                </a:solidFill>
                <a:latin typeface="InterstatePlus Light"/>
                <a:cs typeface="InterstatePlus Light"/>
              </a:rPr>
            </a:br>
            <a:r>
              <a:rPr lang="en-GB" sz="1800" dirty="0" smtClean="0">
                <a:solidFill>
                  <a:srgbClr val="69615F"/>
                </a:solidFill>
                <a:latin typeface="InterstatePlus Light"/>
                <a:cs typeface="InterstatePlus Light"/>
              </a:rPr>
              <a:t>Student leadership</a:t>
            </a:r>
            <a:br>
              <a:rPr lang="en-GB" sz="1800" dirty="0" smtClean="0">
                <a:solidFill>
                  <a:srgbClr val="69615F"/>
                </a:solidFill>
                <a:latin typeface="InterstatePlus Light"/>
                <a:cs typeface="InterstatePlus Light"/>
              </a:rPr>
            </a:br>
            <a:r>
              <a:rPr lang="en-GB" sz="1800" dirty="0" smtClean="0">
                <a:solidFill>
                  <a:srgbClr val="69615F"/>
                </a:solidFill>
                <a:latin typeface="InterstatePlus Light"/>
                <a:cs typeface="InterstatePlus Light"/>
              </a:rPr>
              <a:t>Engaging parents</a:t>
            </a:r>
            <a:br>
              <a:rPr lang="en-GB" sz="1800" dirty="0" smtClean="0">
                <a:solidFill>
                  <a:srgbClr val="69615F"/>
                </a:solidFill>
                <a:latin typeface="InterstatePlus Light"/>
                <a:cs typeface="InterstatePlus Light"/>
              </a:rPr>
            </a:br>
            <a:r>
              <a:rPr lang="en-GB" sz="1800" dirty="0" smtClean="0">
                <a:solidFill>
                  <a:srgbClr val="69615F"/>
                </a:solidFill>
                <a:latin typeface="InterstatePlus Light"/>
                <a:cs typeface="InterstatePlus Light"/>
              </a:rPr>
              <a:t>Setting up local peer networks</a:t>
            </a:r>
          </a:p>
          <a:p>
            <a:pPr algn="l"/>
            <a:r>
              <a:rPr lang="en-GB" sz="1800" dirty="0" smtClean="0">
                <a:solidFill>
                  <a:srgbClr val="69615F"/>
                </a:solidFill>
                <a:latin typeface="InterstatePlus Light"/>
                <a:cs typeface="InterstatePlus Light"/>
              </a:rPr>
              <a:t/>
            </a:r>
            <a:br>
              <a:rPr lang="en-GB" sz="1800" dirty="0" smtClean="0">
                <a:solidFill>
                  <a:srgbClr val="69615F"/>
                </a:solidFill>
                <a:latin typeface="InterstatePlus Light"/>
                <a:cs typeface="InterstatePlus Light"/>
              </a:rPr>
            </a:br>
            <a:endParaRPr lang="en-GB" sz="1800" dirty="0" smtClean="0">
              <a:solidFill>
                <a:srgbClr val="69615F"/>
              </a:solidFill>
              <a:latin typeface="InterstatePlus Light"/>
              <a:cs typeface="InterstatePlus Light"/>
            </a:endParaRPr>
          </a:p>
          <a:p>
            <a:pPr algn="l"/>
            <a:endParaRPr lang="en-GB" sz="1800" dirty="0" smtClean="0">
              <a:solidFill>
                <a:srgbClr val="C60751"/>
              </a:solidFill>
              <a:latin typeface="InterstatePlus Bold"/>
              <a:cs typeface="Interstate Mono"/>
            </a:endParaRPr>
          </a:p>
          <a:p>
            <a:pPr algn="l"/>
            <a:r>
              <a:rPr lang="en-GB" sz="1800" dirty="0" smtClean="0">
                <a:solidFill>
                  <a:srgbClr val="C60751"/>
                </a:solidFill>
                <a:latin typeface="InterstatePlus Bold"/>
                <a:cs typeface="Interstate Mono"/>
              </a:rPr>
              <a:t>time-to-change.org.uk/teachers</a:t>
            </a:r>
            <a:endParaRPr lang="en-GB" sz="1800" dirty="0" smtClean="0">
              <a:solidFill>
                <a:srgbClr val="69615F"/>
              </a:solidFill>
              <a:latin typeface="InterstatePlus Light"/>
              <a:cs typeface="InterstatePlus Light"/>
            </a:endParaRPr>
          </a:p>
          <a:p>
            <a:pPr algn="l"/>
            <a:endParaRPr lang="en-GB" sz="1800" dirty="0" smtClean="0">
              <a:solidFill>
                <a:srgbClr val="69615F"/>
              </a:solidFill>
              <a:latin typeface="InterstatePlus Light"/>
              <a:cs typeface="InterstatePlus Light"/>
            </a:endParaRPr>
          </a:p>
          <a:p>
            <a:pPr algn="l"/>
            <a:endParaRPr lang="en-GB" sz="1800" dirty="0" smtClean="0">
              <a:solidFill>
                <a:srgbClr val="69615F"/>
              </a:solidFill>
              <a:latin typeface="InterstatePlus Light"/>
              <a:cs typeface="InterstatePlus Light"/>
            </a:endParaRPr>
          </a:p>
          <a:p>
            <a:pPr algn="l"/>
            <a:endParaRPr lang="en-GB" sz="1800" dirty="0" smtClean="0">
              <a:solidFill>
                <a:srgbClr val="69615F"/>
              </a:solidFill>
              <a:latin typeface="InterstatePlus Light"/>
              <a:cs typeface="InterstatePlus Light"/>
            </a:endParaRPr>
          </a:p>
          <a:p>
            <a:pPr algn="l"/>
            <a:endParaRPr lang="en-GB" sz="1800" dirty="0" smtClean="0">
              <a:solidFill>
                <a:srgbClr val="69615F"/>
              </a:solidFill>
              <a:latin typeface="InterstatePlus Light"/>
              <a:cs typeface="InterstatePlus Light"/>
            </a:endParaRPr>
          </a:p>
          <a:p>
            <a:pPr algn="l"/>
            <a:endParaRPr lang="en-GB" sz="1800" dirty="0" smtClean="0">
              <a:solidFill>
                <a:srgbClr val="69615F"/>
              </a:solidFill>
              <a:latin typeface="InterstatePlus Light"/>
              <a:cs typeface="InterstatePlus Light"/>
            </a:endParaRPr>
          </a:p>
        </p:txBody>
      </p:sp>
      <p:pic>
        <p:nvPicPr>
          <p:cNvPr id="5" name="Picture 2">
            <a:hlinkClick r:id="rId3"/>
          </p:cNvPr>
          <p:cNvPicPr>
            <a:picLocks noChangeAspect="1" noChangeArrowheads="1"/>
          </p:cNvPicPr>
          <p:nvPr/>
        </p:nvPicPr>
        <p:blipFill>
          <a:blip r:embed="rId4"/>
          <a:srcRect/>
          <a:stretch>
            <a:fillRect/>
          </a:stretch>
        </p:blipFill>
        <p:spPr bwMode="auto">
          <a:xfrm>
            <a:off x="4573176" y="3943350"/>
            <a:ext cx="4361274" cy="2905125"/>
          </a:xfrm>
          <a:prstGeom prst="rect">
            <a:avLst/>
          </a:prstGeom>
          <a:noFill/>
          <a:ln w="3175">
            <a:solidFill>
              <a:schemeClr val="tx1"/>
            </a:solidFill>
            <a:miter lim="800000"/>
            <a:headEnd/>
            <a:tailEnd/>
          </a:ln>
        </p:spPr>
      </p:pic>
    </p:spTree>
    <p:extLst>
      <p:ext uri="{BB962C8B-B14F-4D97-AF65-F5344CB8AC3E}">
        <p14:creationId xmlns="" xmlns:p14="http://schemas.microsoft.com/office/powerpoint/2010/main" val="4354621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ar-01.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58824" y="425583"/>
            <a:ext cx="5888344" cy="1030155"/>
          </a:xfrm>
          <a:prstGeom prst="rect">
            <a:avLst/>
          </a:prstGeom>
        </p:spPr>
      </p:pic>
      <p:sp>
        <p:nvSpPr>
          <p:cNvPr id="15" name="Title 2"/>
          <p:cNvSpPr txBox="1">
            <a:spLocks/>
          </p:cNvSpPr>
          <p:nvPr/>
        </p:nvSpPr>
        <p:spPr>
          <a:xfrm>
            <a:off x="509772" y="625094"/>
            <a:ext cx="4967103" cy="61088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chemeClr val="bg1"/>
                </a:solidFill>
                <a:latin typeface="InterstatePlus Bold"/>
                <a:cs typeface="InterstatePlus Bold"/>
              </a:rPr>
              <a:t>Forward planning</a:t>
            </a:r>
            <a:endParaRPr lang="en-US" sz="3200" dirty="0">
              <a:solidFill>
                <a:schemeClr val="bg1"/>
              </a:solidFill>
              <a:latin typeface="InterstatePlus Bold"/>
              <a:cs typeface="InterstatePlus Bold"/>
            </a:endParaRPr>
          </a:p>
        </p:txBody>
      </p:sp>
      <p:sp>
        <p:nvSpPr>
          <p:cNvPr id="7" name="Subtitle 3"/>
          <p:cNvSpPr txBox="1">
            <a:spLocks/>
          </p:cNvSpPr>
          <p:nvPr/>
        </p:nvSpPr>
        <p:spPr>
          <a:xfrm>
            <a:off x="458978" y="1634267"/>
            <a:ext cx="8113521" cy="4376008"/>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2200" dirty="0" smtClean="0">
                <a:solidFill>
                  <a:srgbClr val="C60751"/>
                </a:solidFill>
                <a:latin typeface="InterstatePlus Bold"/>
                <a:cs typeface="Interstate Mono"/>
              </a:rPr>
              <a:t>The next 12 months</a:t>
            </a:r>
            <a:endParaRPr lang="en-GB" sz="2200" dirty="0" smtClean="0">
              <a:solidFill>
                <a:schemeClr val="tx1"/>
              </a:solidFill>
              <a:latin typeface="Interstate Mono"/>
              <a:cs typeface="Interstate Mono"/>
            </a:endParaRPr>
          </a:p>
          <a:p>
            <a:pPr algn="l">
              <a:buFont typeface="Arial" pitchFamily="34" charset="0"/>
              <a:buChar char="•"/>
            </a:pPr>
            <a:endParaRPr lang="en-GB" sz="2200" dirty="0" smtClean="0">
              <a:solidFill>
                <a:srgbClr val="69615F"/>
              </a:solidFill>
              <a:latin typeface="InterstatePlus Light"/>
              <a:cs typeface="InterstatePlus Light"/>
            </a:endParaRPr>
          </a:p>
          <a:p>
            <a:pPr algn="l"/>
            <a:r>
              <a:rPr lang="en-GB" sz="1800" dirty="0" smtClean="0">
                <a:solidFill>
                  <a:srgbClr val="69615F"/>
                </a:solidFill>
                <a:latin typeface="InterstatePlus Light"/>
                <a:cs typeface="InterstatePlus Light"/>
              </a:rPr>
              <a:t>[You might want to use this slide to add some suggestions for the next year] </a:t>
            </a:r>
          </a:p>
          <a:p>
            <a:pPr algn="l"/>
            <a:r>
              <a:rPr lang="en-GB" sz="1800" dirty="0" smtClean="0">
                <a:solidFill>
                  <a:srgbClr val="69615F"/>
                </a:solidFill>
                <a:latin typeface="InterstatePlus Light"/>
                <a:cs typeface="InterstatePlus Light"/>
              </a:rPr>
              <a:t/>
            </a:r>
            <a:br>
              <a:rPr lang="en-GB" sz="1800" dirty="0" smtClean="0">
                <a:solidFill>
                  <a:srgbClr val="69615F"/>
                </a:solidFill>
                <a:latin typeface="InterstatePlus Light"/>
                <a:cs typeface="InterstatePlus Light"/>
              </a:rPr>
            </a:br>
            <a:endParaRPr lang="en-GB" sz="1800" dirty="0" smtClean="0">
              <a:solidFill>
                <a:srgbClr val="69615F"/>
              </a:solidFill>
              <a:latin typeface="InterstatePlus Light"/>
              <a:cs typeface="InterstatePlus Light"/>
            </a:endParaRPr>
          </a:p>
          <a:p>
            <a:pPr algn="l"/>
            <a:endParaRPr lang="en-GB" sz="1800" dirty="0" smtClean="0">
              <a:solidFill>
                <a:srgbClr val="69615F"/>
              </a:solidFill>
              <a:latin typeface="InterstatePlus Light"/>
              <a:cs typeface="InterstatePlus Light"/>
            </a:endParaRPr>
          </a:p>
          <a:p>
            <a:pPr algn="l"/>
            <a:endParaRPr lang="en-GB" sz="1800" dirty="0" smtClean="0">
              <a:solidFill>
                <a:srgbClr val="69615F"/>
              </a:solidFill>
              <a:latin typeface="InterstatePlus Light"/>
              <a:cs typeface="InterstatePlus Light"/>
            </a:endParaRPr>
          </a:p>
          <a:p>
            <a:pPr algn="l"/>
            <a:endParaRPr lang="en-GB" sz="1800" dirty="0" smtClean="0">
              <a:solidFill>
                <a:srgbClr val="69615F"/>
              </a:solidFill>
              <a:latin typeface="InterstatePlus Light"/>
              <a:cs typeface="InterstatePlus Light"/>
            </a:endParaRPr>
          </a:p>
          <a:p>
            <a:pPr algn="l"/>
            <a:endParaRPr lang="en-GB" sz="1800" dirty="0" smtClean="0">
              <a:solidFill>
                <a:srgbClr val="69615F"/>
              </a:solidFill>
              <a:latin typeface="InterstatePlus Light"/>
              <a:cs typeface="InterstatePlus Light"/>
            </a:endParaRPr>
          </a:p>
          <a:p>
            <a:pPr algn="l"/>
            <a:endParaRPr lang="en-GB" sz="1800" dirty="0" smtClean="0">
              <a:solidFill>
                <a:srgbClr val="69615F"/>
              </a:solidFill>
              <a:latin typeface="InterstatePlus Light"/>
              <a:cs typeface="InterstatePlus Light"/>
            </a:endParaRPr>
          </a:p>
        </p:txBody>
      </p:sp>
      <p:pic>
        <p:nvPicPr>
          <p:cNvPr id="6" name="Picture 2"/>
          <p:cNvPicPr>
            <a:picLocks noChangeAspect="1" noChangeArrowheads="1"/>
          </p:cNvPicPr>
          <p:nvPr/>
        </p:nvPicPr>
        <p:blipFill>
          <a:blip r:embed="rId3"/>
          <a:srcRect/>
          <a:stretch>
            <a:fillRect/>
          </a:stretch>
        </p:blipFill>
        <p:spPr bwMode="auto">
          <a:xfrm>
            <a:off x="5080425" y="4257674"/>
            <a:ext cx="3725179" cy="2238375"/>
          </a:xfrm>
          <a:prstGeom prst="rect">
            <a:avLst/>
          </a:prstGeom>
          <a:noFill/>
          <a:ln w="3175">
            <a:solidFill>
              <a:schemeClr val="tx1"/>
            </a:solidFill>
            <a:miter lim="800000"/>
            <a:headEnd/>
            <a:tailEnd/>
          </a:ln>
        </p:spPr>
      </p:pic>
    </p:spTree>
    <p:extLst>
      <p:ext uri="{BB962C8B-B14F-4D97-AF65-F5344CB8AC3E}">
        <p14:creationId xmlns="" xmlns:p14="http://schemas.microsoft.com/office/powerpoint/2010/main" val="435462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 y="423182"/>
            <a:ext cx="9144000" cy="6214704"/>
          </a:xfrm>
          <a:prstGeom prst="rect">
            <a:avLst/>
          </a:prstGeom>
        </p:spPr>
      </p:pic>
      <p:pic>
        <p:nvPicPr>
          <p:cNvPr id="2" name="Picture 1" descr="PPT Backgrounds-04.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3999" cy="6858000"/>
          </a:xfrm>
          <a:prstGeom prst="rect">
            <a:avLst/>
          </a:prstGeom>
        </p:spPr>
      </p:pic>
      <p:sp>
        <p:nvSpPr>
          <p:cNvPr id="10" name="Title 2"/>
          <p:cNvSpPr>
            <a:spLocks noGrp="1"/>
          </p:cNvSpPr>
          <p:nvPr>
            <p:ph type="ctrTitle"/>
          </p:nvPr>
        </p:nvSpPr>
        <p:spPr>
          <a:xfrm>
            <a:off x="509771" y="625094"/>
            <a:ext cx="5582685" cy="610888"/>
          </a:xfrm>
        </p:spPr>
        <p:txBody>
          <a:bodyPr/>
          <a:lstStyle/>
          <a:p>
            <a:pPr algn="l"/>
            <a:r>
              <a:rPr lang="en-US" sz="3200" dirty="0" smtClean="0">
                <a:solidFill>
                  <a:srgbClr val="FFFFFF"/>
                </a:solidFill>
                <a:latin typeface="InterstatePlus Bold"/>
                <a:cs typeface="InterstatePlus Bold"/>
              </a:rPr>
              <a:t>Section 1: Why this matters</a:t>
            </a:r>
            <a:endParaRPr lang="en-US" sz="3200" dirty="0">
              <a:solidFill>
                <a:srgbClr val="FFFFFF"/>
              </a:solidFill>
              <a:latin typeface="InterstatePlus Bold"/>
              <a:cs typeface="InterstatePlus Bold"/>
            </a:endParaRPr>
          </a:p>
        </p:txBody>
      </p:sp>
    </p:spTree>
    <p:extLst>
      <p:ext uri="{BB962C8B-B14F-4D97-AF65-F5344CB8AC3E}">
        <p14:creationId xmlns="" xmlns:p14="http://schemas.microsoft.com/office/powerpoint/2010/main" val="1634641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ar-01.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358949" y="425583"/>
            <a:ext cx="5888344" cy="1030155"/>
          </a:xfrm>
          <a:prstGeom prst="rect">
            <a:avLst/>
          </a:prstGeom>
        </p:spPr>
      </p:pic>
      <p:sp>
        <p:nvSpPr>
          <p:cNvPr id="15" name="Title 2"/>
          <p:cNvSpPr txBox="1">
            <a:spLocks/>
          </p:cNvSpPr>
          <p:nvPr/>
        </p:nvSpPr>
        <p:spPr>
          <a:xfrm>
            <a:off x="509772" y="625094"/>
            <a:ext cx="4967103" cy="61088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chemeClr val="bg1"/>
                </a:solidFill>
                <a:latin typeface="InterstatePlus Bold"/>
                <a:cs typeface="InterstatePlus Bold"/>
              </a:rPr>
              <a:t>Mental health</a:t>
            </a:r>
            <a:endParaRPr lang="en-US" sz="3200" dirty="0">
              <a:solidFill>
                <a:schemeClr val="bg1"/>
              </a:solidFill>
              <a:latin typeface="InterstatePlus Bold"/>
              <a:cs typeface="InterstatePlus Bold"/>
            </a:endParaRPr>
          </a:p>
        </p:txBody>
      </p:sp>
      <p:sp>
        <p:nvSpPr>
          <p:cNvPr id="7" name="Subtitle 3"/>
          <p:cNvSpPr txBox="1">
            <a:spLocks/>
          </p:cNvSpPr>
          <p:nvPr/>
        </p:nvSpPr>
        <p:spPr>
          <a:xfrm>
            <a:off x="458979" y="1634267"/>
            <a:ext cx="7197016" cy="3775933"/>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2200" dirty="0" smtClean="0">
                <a:solidFill>
                  <a:srgbClr val="C60751"/>
                </a:solidFill>
                <a:latin typeface="InterstatePlus Bold"/>
                <a:cs typeface="Interstate Mono"/>
              </a:rPr>
              <a:t>Will the Stand Up Kid make you laugh?</a:t>
            </a:r>
            <a:endParaRPr lang="en-GB" sz="2200" dirty="0" smtClean="0">
              <a:solidFill>
                <a:schemeClr val="tx1"/>
              </a:solidFill>
              <a:latin typeface="Interstate Mono"/>
              <a:cs typeface="Interstate Mono"/>
            </a:endParaRPr>
          </a:p>
          <a:p>
            <a:pPr algn="l"/>
            <a:r>
              <a:rPr lang="en-GB" sz="2200" dirty="0" smtClean="0">
                <a:solidFill>
                  <a:srgbClr val="69615F"/>
                </a:solidFill>
                <a:latin typeface="InterstatePlus Light"/>
                <a:cs typeface="InterstatePlus Light"/>
              </a:rPr>
              <a:t/>
            </a:r>
            <a:br>
              <a:rPr lang="en-GB" sz="2200" dirty="0" smtClean="0">
                <a:solidFill>
                  <a:srgbClr val="69615F"/>
                </a:solidFill>
                <a:latin typeface="InterstatePlus Light"/>
                <a:cs typeface="InterstatePlus Light"/>
              </a:rPr>
            </a:br>
            <a:endParaRPr lang="en-GB" sz="1800" dirty="0" smtClean="0">
              <a:solidFill>
                <a:srgbClr val="69615F"/>
              </a:solidFill>
              <a:latin typeface="InterstatePlus Light"/>
              <a:cs typeface="InterstatePlus Light"/>
            </a:endParaRPr>
          </a:p>
          <a:p>
            <a:pPr algn="l"/>
            <a:r>
              <a:rPr lang="en-GB" sz="1800" dirty="0" smtClean="0">
                <a:solidFill>
                  <a:srgbClr val="69615F"/>
                </a:solidFill>
                <a:latin typeface="InterstatePlus Light"/>
                <a:cs typeface="InterstatePlus Light"/>
              </a:rPr>
              <a:t> </a:t>
            </a:r>
            <a:endParaRPr lang="en-GB" sz="2200" dirty="0" smtClean="0">
              <a:solidFill>
                <a:srgbClr val="69615F"/>
              </a:solidFill>
              <a:latin typeface="InterstatePlus Light"/>
              <a:cs typeface="InterstatePlus Light"/>
            </a:endParaRPr>
          </a:p>
        </p:txBody>
      </p:sp>
      <p:pic>
        <p:nvPicPr>
          <p:cNvPr id="1026" name="Picture 2">
            <a:hlinkClick r:id="rId3"/>
          </p:cNvPr>
          <p:cNvPicPr>
            <a:picLocks noChangeAspect="1" noChangeArrowheads="1"/>
          </p:cNvPicPr>
          <p:nvPr/>
        </p:nvPicPr>
        <p:blipFill>
          <a:blip r:embed="rId4"/>
          <a:srcRect/>
          <a:stretch>
            <a:fillRect/>
          </a:stretch>
        </p:blipFill>
        <p:spPr bwMode="auto">
          <a:xfrm>
            <a:off x="547871" y="2505074"/>
            <a:ext cx="6310129" cy="3564054"/>
          </a:xfrm>
          <a:prstGeom prst="rect">
            <a:avLst/>
          </a:prstGeom>
          <a:noFill/>
          <a:ln w="3175">
            <a:solidFill>
              <a:schemeClr val="tx1"/>
            </a:solidFill>
            <a:miter lim="800000"/>
            <a:headEnd/>
            <a:tailEnd/>
          </a:ln>
        </p:spPr>
      </p:pic>
      <p:sp>
        <p:nvSpPr>
          <p:cNvPr id="9" name="TextBox 8"/>
          <p:cNvSpPr txBox="1"/>
          <p:nvPr/>
        </p:nvSpPr>
        <p:spPr>
          <a:xfrm>
            <a:off x="4324350" y="6231246"/>
            <a:ext cx="2533650" cy="307777"/>
          </a:xfrm>
          <a:prstGeom prst="rect">
            <a:avLst/>
          </a:prstGeom>
          <a:noFill/>
        </p:spPr>
        <p:txBody>
          <a:bodyPr wrap="square" rtlCol="0">
            <a:spAutoFit/>
          </a:bodyPr>
          <a:lstStyle/>
          <a:p>
            <a:r>
              <a:rPr lang="en-GB" sz="1400" dirty="0" smtClean="0">
                <a:latin typeface="InterstatePlus Light"/>
              </a:rPr>
              <a:t>[Click image for YouTube film]</a:t>
            </a:r>
            <a:endParaRPr lang="en-GB" sz="1400" dirty="0">
              <a:latin typeface="InterstatePlus Light"/>
            </a:endParaRPr>
          </a:p>
        </p:txBody>
      </p:sp>
      <p:cxnSp>
        <p:nvCxnSpPr>
          <p:cNvPr id="18" name="Straight Connector 17"/>
          <p:cNvCxnSpPr>
            <a:endCxn id="16" idx="2"/>
          </p:cNvCxnSpPr>
          <p:nvPr/>
        </p:nvCxnSpPr>
        <p:spPr>
          <a:xfrm>
            <a:off x="5356207" y="5710685"/>
            <a:ext cx="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35462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ar-01.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358949" y="425583"/>
            <a:ext cx="5888344" cy="1030155"/>
          </a:xfrm>
          <a:prstGeom prst="rect">
            <a:avLst/>
          </a:prstGeom>
        </p:spPr>
      </p:pic>
      <p:sp>
        <p:nvSpPr>
          <p:cNvPr id="15" name="Title 2"/>
          <p:cNvSpPr txBox="1">
            <a:spLocks/>
          </p:cNvSpPr>
          <p:nvPr/>
        </p:nvSpPr>
        <p:spPr>
          <a:xfrm>
            <a:off x="509772" y="625094"/>
            <a:ext cx="4967103" cy="61088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chemeClr val="bg1"/>
                </a:solidFill>
                <a:latin typeface="InterstatePlus Bold"/>
                <a:cs typeface="InterstatePlus Bold"/>
              </a:rPr>
              <a:t>Mental health</a:t>
            </a:r>
            <a:endParaRPr lang="en-US" sz="3200" dirty="0">
              <a:solidFill>
                <a:schemeClr val="bg1"/>
              </a:solidFill>
              <a:latin typeface="InterstatePlus Bold"/>
              <a:cs typeface="InterstatePlus Bold"/>
            </a:endParaRPr>
          </a:p>
        </p:txBody>
      </p:sp>
      <p:sp>
        <p:nvSpPr>
          <p:cNvPr id="7" name="Subtitle 3"/>
          <p:cNvSpPr txBox="1">
            <a:spLocks/>
          </p:cNvSpPr>
          <p:nvPr/>
        </p:nvSpPr>
        <p:spPr>
          <a:xfrm>
            <a:off x="458978" y="1634267"/>
            <a:ext cx="8056371" cy="3775933"/>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2200" dirty="0" smtClean="0">
                <a:solidFill>
                  <a:srgbClr val="C60751"/>
                </a:solidFill>
                <a:latin typeface="InterstatePlus Bold"/>
                <a:cs typeface="Interstate Mono"/>
              </a:rPr>
              <a:t>The facts</a:t>
            </a:r>
            <a:endParaRPr lang="en-GB" sz="2200" dirty="0" smtClean="0">
              <a:solidFill>
                <a:schemeClr val="tx1"/>
              </a:solidFill>
              <a:latin typeface="Interstate Mono"/>
              <a:cs typeface="Interstate Mono"/>
            </a:endParaRPr>
          </a:p>
          <a:p>
            <a:pPr algn="l">
              <a:buFont typeface="Arial" pitchFamily="34" charset="0"/>
              <a:buChar char="•"/>
            </a:pPr>
            <a:endParaRPr lang="en-GB" sz="2200" dirty="0" smtClean="0">
              <a:solidFill>
                <a:srgbClr val="69615F"/>
              </a:solidFill>
              <a:latin typeface="InterstatePlus Light"/>
              <a:cs typeface="InterstatePlus Light"/>
            </a:endParaRPr>
          </a:p>
          <a:p>
            <a:pPr algn="l"/>
            <a:r>
              <a:rPr lang="en-GB" sz="1800" dirty="0" smtClean="0">
                <a:solidFill>
                  <a:srgbClr val="69615F"/>
                </a:solidFill>
                <a:latin typeface="InterstatePlus Light"/>
                <a:cs typeface="InterstatePlus Light"/>
              </a:rPr>
              <a:t>We </a:t>
            </a:r>
            <a:r>
              <a:rPr lang="en-GB" sz="1800" b="1" dirty="0" smtClean="0">
                <a:solidFill>
                  <a:srgbClr val="69615F"/>
                </a:solidFill>
                <a:latin typeface="InterstatePlus Light"/>
                <a:cs typeface="InterstatePlus Light"/>
              </a:rPr>
              <a:t>all</a:t>
            </a:r>
            <a:r>
              <a:rPr lang="en-GB" sz="1800" dirty="0" smtClean="0">
                <a:solidFill>
                  <a:srgbClr val="69615F"/>
                </a:solidFill>
                <a:latin typeface="InterstatePlus Light"/>
                <a:cs typeface="InterstatePlus Light"/>
              </a:rPr>
              <a:t> have mental health, like we all have physical health. </a:t>
            </a:r>
          </a:p>
          <a:p>
            <a:pPr algn="l"/>
            <a:r>
              <a:rPr lang="en-GB" sz="1800" dirty="0" smtClean="0">
                <a:solidFill>
                  <a:srgbClr val="69615F"/>
                </a:solidFill>
                <a:latin typeface="InterstatePlus Light"/>
                <a:cs typeface="InterstatePlus Light"/>
              </a:rPr>
              <a:t/>
            </a:r>
            <a:br>
              <a:rPr lang="en-GB" sz="1800" dirty="0" smtClean="0">
                <a:solidFill>
                  <a:srgbClr val="69615F"/>
                </a:solidFill>
                <a:latin typeface="InterstatePlus Light"/>
                <a:cs typeface="InterstatePlus Light"/>
              </a:rPr>
            </a:br>
            <a:r>
              <a:rPr lang="en-GB" sz="1800" dirty="0" smtClean="0">
                <a:solidFill>
                  <a:srgbClr val="69615F"/>
                </a:solidFill>
                <a:latin typeface="InterstatePlus Light"/>
                <a:cs typeface="InterstatePlus Light"/>
              </a:rPr>
              <a:t>1 in 10 children and young people will experience a mental health problem before the age of 16. That’s three students in an average-sized class.</a:t>
            </a:r>
          </a:p>
          <a:p>
            <a:pPr algn="l"/>
            <a:endParaRPr lang="en-GB" sz="1800" dirty="0" smtClean="0">
              <a:solidFill>
                <a:srgbClr val="69615F"/>
              </a:solidFill>
              <a:latin typeface="InterstatePlus Light"/>
              <a:cs typeface="InterstatePlus Light"/>
            </a:endParaRPr>
          </a:p>
          <a:p>
            <a:pPr algn="l"/>
            <a:r>
              <a:rPr lang="en-GB" sz="1800" dirty="0" smtClean="0">
                <a:solidFill>
                  <a:srgbClr val="69615F"/>
                </a:solidFill>
                <a:latin typeface="InterstatePlus Light"/>
                <a:cs typeface="InterstatePlus Light"/>
              </a:rPr>
              <a:t>1 in 4 adults will experience a mental health problem in any year. </a:t>
            </a:r>
          </a:p>
          <a:p>
            <a:pPr algn="l"/>
            <a:endParaRPr lang="en-GB" sz="1800" dirty="0" smtClean="0">
              <a:solidFill>
                <a:srgbClr val="69615F"/>
              </a:solidFill>
              <a:latin typeface="InterstatePlus Light"/>
              <a:cs typeface="InterstatePlus Light"/>
            </a:endParaRPr>
          </a:p>
          <a:p>
            <a:pPr algn="l"/>
            <a:r>
              <a:rPr lang="en-GB" sz="1800" dirty="0" smtClean="0">
                <a:solidFill>
                  <a:srgbClr val="69615F"/>
                </a:solidFill>
                <a:latin typeface="InterstatePlus Light"/>
                <a:cs typeface="InterstatePlus Light"/>
              </a:rPr>
              <a:t>Even if a young person doesn’t experience mental health problems directly, the statistics above suggest he/she is likely to know someone who is affected. </a:t>
            </a:r>
          </a:p>
          <a:p>
            <a:pPr algn="l"/>
            <a:endParaRPr lang="en-GB" sz="1800" dirty="0" smtClean="0">
              <a:solidFill>
                <a:srgbClr val="69615F"/>
              </a:solidFill>
              <a:latin typeface="InterstatePlus Light"/>
              <a:cs typeface="InterstatePlus Light"/>
            </a:endParaRPr>
          </a:p>
          <a:p>
            <a:pPr algn="l"/>
            <a:endParaRPr lang="en-GB" sz="1800" dirty="0" smtClean="0">
              <a:solidFill>
                <a:srgbClr val="69615F"/>
              </a:solidFill>
              <a:latin typeface="InterstatePlus Light"/>
              <a:cs typeface="InterstatePlus Light"/>
            </a:endParaRPr>
          </a:p>
          <a:p>
            <a:pPr algn="l"/>
            <a:endParaRPr lang="en-GB" sz="1800" dirty="0" smtClean="0">
              <a:solidFill>
                <a:srgbClr val="69615F"/>
              </a:solidFill>
              <a:latin typeface="InterstatePlus Light"/>
              <a:cs typeface="InterstatePlus Light"/>
            </a:endParaRPr>
          </a:p>
          <a:p>
            <a:pPr algn="l"/>
            <a:endParaRPr lang="en-GB" sz="1800" dirty="0" smtClean="0">
              <a:solidFill>
                <a:srgbClr val="69615F"/>
              </a:solidFill>
              <a:latin typeface="InterstatePlus Light"/>
              <a:cs typeface="InterstatePlus Light"/>
            </a:endParaRPr>
          </a:p>
          <a:p>
            <a:pPr algn="l"/>
            <a:endParaRPr lang="en-GB" sz="1800" dirty="0" smtClean="0">
              <a:solidFill>
                <a:srgbClr val="69615F"/>
              </a:solidFill>
              <a:latin typeface="InterstatePlus Light"/>
              <a:cs typeface="InterstatePlus Light"/>
            </a:endParaRPr>
          </a:p>
          <a:p>
            <a:pPr algn="l"/>
            <a:endParaRPr lang="en-GB" sz="1800" dirty="0" smtClean="0">
              <a:solidFill>
                <a:srgbClr val="69615F"/>
              </a:solidFill>
              <a:latin typeface="InterstatePlus Light"/>
              <a:cs typeface="InterstatePlus Light"/>
            </a:endParaRPr>
          </a:p>
          <a:p>
            <a:pPr algn="l"/>
            <a:r>
              <a:rPr lang="en-GB" sz="1800" dirty="0" smtClean="0">
                <a:solidFill>
                  <a:srgbClr val="69615F"/>
                </a:solidFill>
                <a:latin typeface="InterstatePlus Light"/>
                <a:cs typeface="InterstatePlus Light"/>
              </a:rPr>
              <a:t> </a:t>
            </a:r>
            <a:endParaRPr lang="en-GB" sz="2200" dirty="0" smtClean="0">
              <a:solidFill>
                <a:srgbClr val="69615F"/>
              </a:solidFill>
              <a:latin typeface="InterstatePlus Light"/>
              <a:cs typeface="InterstatePlus Light"/>
            </a:endParaRPr>
          </a:p>
        </p:txBody>
      </p:sp>
      <p:pic>
        <p:nvPicPr>
          <p:cNvPr id="10" name="Picture 1"/>
          <p:cNvPicPr>
            <a:picLocks noChangeAspect="1" noChangeArrowheads="1"/>
          </p:cNvPicPr>
          <p:nvPr/>
        </p:nvPicPr>
        <p:blipFill>
          <a:blip r:embed="rId3"/>
          <a:srcRect/>
          <a:stretch>
            <a:fillRect/>
          </a:stretch>
        </p:blipFill>
        <p:spPr bwMode="auto">
          <a:xfrm>
            <a:off x="5440747" y="5539563"/>
            <a:ext cx="1639846" cy="982019"/>
          </a:xfrm>
          <a:prstGeom prst="rect">
            <a:avLst/>
          </a:prstGeom>
          <a:noFill/>
          <a:ln w="3175">
            <a:solidFill>
              <a:schemeClr val="tx1"/>
            </a:solidFill>
            <a:miter lim="800000"/>
            <a:headEnd/>
            <a:tailEnd/>
          </a:ln>
        </p:spPr>
      </p:pic>
      <p:pic>
        <p:nvPicPr>
          <p:cNvPr id="11" name="Picture 3"/>
          <p:cNvPicPr>
            <a:picLocks noChangeAspect="1" noChangeArrowheads="1"/>
          </p:cNvPicPr>
          <p:nvPr/>
        </p:nvPicPr>
        <p:blipFill>
          <a:blip r:embed="rId4"/>
          <a:srcRect/>
          <a:stretch>
            <a:fillRect/>
          </a:stretch>
        </p:blipFill>
        <p:spPr bwMode="auto">
          <a:xfrm>
            <a:off x="7163600" y="5539563"/>
            <a:ext cx="1607732" cy="960384"/>
          </a:xfrm>
          <a:prstGeom prst="rect">
            <a:avLst/>
          </a:prstGeom>
          <a:noFill/>
          <a:ln w="3175">
            <a:solidFill>
              <a:schemeClr val="tx1"/>
            </a:solidFill>
            <a:miter lim="800000"/>
            <a:headEnd/>
            <a:tailEnd/>
          </a:ln>
        </p:spPr>
      </p:pic>
      <p:pic>
        <p:nvPicPr>
          <p:cNvPr id="12" name="Picture 5"/>
          <p:cNvPicPr>
            <a:picLocks noChangeAspect="1" noChangeArrowheads="1"/>
          </p:cNvPicPr>
          <p:nvPr/>
        </p:nvPicPr>
        <p:blipFill>
          <a:blip r:embed="rId5"/>
          <a:srcRect/>
          <a:stretch>
            <a:fillRect/>
          </a:stretch>
        </p:blipFill>
        <p:spPr bwMode="auto">
          <a:xfrm>
            <a:off x="3626851" y="5539562"/>
            <a:ext cx="1743713" cy="982019"/>
          </a:xfrm>
          <a:prstGeom prst="rect">
            <a:avLst/>
          </a:prstGeom>
          <a:noFill/>
          <a:ln w="3175">
            <a:solidFill>
              <a:schemeClr val="tx1"/>
            </a:solidFill>
            <a:miter lim="800000"/>
            <a:headEnd/>
            <a:tailEnd/>
          </a:ln>
        </p:spPr>
      </p:pic>
    </p:spTree>
    <p:extLst>
      <p:ext uri="{BB962C8B-B14F-4D97-AF65-F5344CB8AC3E}">
        <p14:creationId xmlns="" xmlns:p14="http://schemas.microsoft.com/office/powerpoint/2010/main" val="4354621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ar-01.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11274" y="425583"/>
            <a:ext cx="5888344" cy="1030155"/>
          </a:xfrm>
          <a:prstGeom prst="rect">
            <a:avLst/>
          </a:prstGeom>
        </p:spPr>
      </p:pic>
      <p:sp>
        <p:nvSpPr>
          <p:cNvPr id="15" name="Title 2"/>
          <p:cNvSpPr txBox="1">
            <a:spLocks/>
          </p:cNvSpPr>
          <p:nvPr/>
        </p:nvSpPr>
        <p:spPr>
          <a:xfrm>
            <a:off x="509772" y="625094"/>
            <a:ext cx="4967103" cy="61088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chemeClr val="bg1"/>
                </a:solidFill>
                <a:latin typeface="InterstatePlus Bold"/>
                <a:cs typeface="InterstatePlus Bold"/>
              </a:rPr>
              <a:t>Mental health stigma</a:t>
            </a:r>
            <a:endParaRPr lang="en-US" sz="3200" dirty="0">
              <a:solidFill>
                <a:schemeClr val="bg1"/>
              </a:solidFill>
              <a:latin typeface="InterstatePlus Bold"/>
              <a:cs typeface="InterstatePlus Bold"/>
            </a:endParaRPr>
          </a:p>
        </p:txBody>
      </p:sp>
      <p:sp>
        <p:nvSpPr>
          <p:cNvPr id="7" name="Subtitle 3"/>
          <p:cNvSpPr txBox="1">
            <a:spLocks/>
          </p:cNvSpPr>
          <p:nvPr/>
        </p:nvSpPr>
        <p:spPr>
          <a:xfrm>
            <a:off x="458978" y="1634267"/>
            <a:ext cx="7961121" cy="3775933"/>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2200" dirty="0" smtClean="0">
                <a:solidFill>
                  <a:srgbClr val="C60751"/>
                </a:solidFill>
                <a:latin typeface="InterstatePlus Bold"/>
                <a:cs typeface="Interstate Mono"/>
              </a:rPr>
              <a:t>The current environment</a:t>
            </a:r>
            <a:endParaRPr lang="en-GB" sz="2200" dirty="0" smtClean="0">
              <a:solidFill>
                <a:schemeClr val="tx1"/>
              </a:solidFill>
              <a:latin typeface="Interstate Mono"/>
              <a:cs typeface="Interstate Mono"/>
            </a:endParaRPr>
          </a:p>
          <a:p>
            <a:pPr algn="l">
              <a:buFont typeface="Arial" pitchFamily="34" charset="0"/>
              <a:buChar char="•"/>
            </a:pPr>
            <a:endParaRPr lang="en-GB" sz="2200" dirty="0" smtClean="0">
              <a:solidFill>
                <a:srgbClr val="69615F"/>
              </a:solidFill>
              <a:latin typeface="InterstatePlus Light"/>
              <a:cs typeface="InterstatePlus Light"/>
            </a:endParaRPr>
          </a:p>
          <a:p>
            <a:pPr algn="l"/>
            <a:r>
              <a:rPr lang="en-GB" sz="1800" dirty="0" smtClean="0">
                <a:solidFill>
                  <a:srgbClr val="69615F"/>
                </a:solidFill>
                <a:latin typeface="InterstatePlus Light"/>
                <a:cs typeface="InterstatePlus Light"/>
              </a:rPr>
              <a:t>9 in 10 of young people who experience mental health problems say they have experienced stigma and discrimination as a result. </a:t>
            </a:r>
          </a:p>
          <a:p>
            <a:pPr algn="l"/>
            <a:endParaRPr lang="en-GB" sz="1800" dirty="0" smtClean="0">
              <a:solidFill>
                <a:srgbClr val="69615F"/>
              </a:solidFill>
              <a:latin typeface="InterstatePlus Light"/>
              <a:cs typeface="InterstatePlus Light"/>
            </a:endParaRPr>
          </a:p>
          <a:p>
            <a:pPr algn="l"/>
            <a:r>
              <a:rPr lang="en-GB" sz="1800" dirty="0" smtClean="0">
                <a:solidFill>
                  <a:srgbClr val="69615F"/>
                </a:solidFill>
                <a:latin typeface="InterstatePlus Light"/>
                <a:cs typeface="InterstatePlus Light"/>
              </a:rPr>
              <a:t>Nearly 3 in 4 young people</a:t>
            </a:r>
            <a:br>
              <a:rPr lang="en-GB" sz="1800" dirty="0" smtClean="0">
                <a:solidFill>
                  <a:srgbClr val="69615F"/>
                </a:solidFill>
                <a:latin typeface="InterstatePlus Light"/>
                <a:cs typeface="InterstatePlus Light"/>
              </a:rPr>
            </a:br>
            <a:r>
              <a:rPr lang="en-GB" sz="1800" dirty="0" smtClean="0">
                <a:solidFill>
                  <a:srgbClr val="69615F"/>
                </a:solidFill>
                <a:latin typeface="InterstatePlus Light"/>
                <a:cs typeface="InterstatePlus Light"/>
              </a:rPr>
              <a:t>with mental health problem</a:t>
            </a:r>
            <a:br>
              <a:rPr lang="en-GB" sz="1800" dirty="0" smtClean="0">
                <a:solidFill>
                  <a:srgbClr val="69615F"/>
                </a:solidFill>
                <a:latin typeface="InterstatePlus Light"/>
                <a:cs typeface="InterstatePlus Light"/>
              </a:rPr>
            </a:br>
            <a:r>
              <a:rPr lang="en-GB" sz="1800" dirty="0" smtClean="0">
                <a:solidFill>
                  <a:srgbClr val="69615F"/>
                </a:solidFill>
                <a:latin typeface="InterstatePlus Light"/>
                <a:cs typeface="InterstatePlus Light"/>
              </a:rPr>
              <a:t>fear the reactions of friends. </a:t>
            </a:r>
          </a:p>
          <a:p>
            <a:pPr algn="l"/>
            <a:endParaRPr lang="en-GB" sz="1800" dirty="0" smtClean="0">
              <a:solidFill>
                <a:srgbClr val="69615F"/>
              </a:solidFill>
              <a:latin typeface="InterstatePlus Light"/>
              <a:cs typeface="InterstatePlus Light"/>
            </a:endParaRPr>
          </a:p>
          <a:p>
            <a:pPr algn="l"/>
            <a:r>
              <a:rPr lang="en-GB" sz="1800" dirty="0" smtClean="0">
                <a:solidFill>
                  <a:srgbClr val="69615F"/>
                </a:solidFill>
                <a:latin typeface="InterstatePlus Light"/>
                <a:cs typeface="InterstatePlus Light"/>
              </a:rPr>
              <a:t>Stigma stops young people</a:t>
            </a:r>
            <a:br>
              <a:rPr lang="en-GB" sz="1800" dirty="0" smtClean="0">
                <a:solidFill>
                  <a:srgbClr val="69615F"/>
                </a:solidFill>
                <a:latin typeface="InterstatePlus Light"/>
                <a:cs typeface="InterstatePlus Light"/>
              </a:rPr>
            </a:br>
            <a:r>
              <a:rPr lang="en-GB" sz="1800" dirty="0" smtClean="0">
                <a:solidFill>
                  <a:srgbClr val="69615F"/>
                </a:solidFill>
                <a:latin typeface="InterstatePlus Light"/>
                <a:cs typeface="InterstatePlus Light"/>
              </a:rPr>
              <a:t>seeking help if they need it. </a:t>
            </a:r>
            <a:br>
              <a:rPr lang="en-GB" sz="1800" dirty="0" smtClean="0">
                <a:solidFill>
                  <a:srgbClr val="69615F"/>
                </a:solidFill>
                <a:latin typeface="InterstatePlus Light"/>
                <a:cs typeface="InterstatePlus Light"/>
              </a:rPr>
            </a:br>
            <a:r>
              <a:rPr lang="en-GB" sz="1800" dirty="0" smtClean="0">
                <a:solidFill>
                  <a:srgbClr val="69615F"/>
                </a:solidFill>
                <a:latin typeface="InterstatePlus Light"/>
                <a:cs typeface="InterstatePlus Light"/>
              </a:rPr>
              <a:t>It stops them living normal</a:t>
            </a:r>
            <a:br>
              <a:rPr lang="en-GB" sz="1800" dirty="0" smtClean="0">
                <a:solidFill>
                  <a:srgbClr val="69615F"/>
                </a:solidFill>
                <a:latin typeface="InterstatePlus Light"/>
                <a:cs typeface="InterstatePlus Light"/>
              </a:rPr>
            </a:br>
            <a:r>
              <a:rPr lang="en-GB" sz="1800" dirty="0" smtClean="0">
                <a:solidFill>
                  <a:srgbClr val="69615F"/>
                </a:solidFill>
                <a:latin typeface="InterstatePlus Light"/>
                <a:cs typeface="InterstatePlus Light"/>
              </a:rPr>
              <a:t>lives, and can result in them</a:t>
            </a:r>
            <a:br>
              <a:rPr lang="en-GB" sz="1800" dirty="0" smtClean="0">
                <a:solidFill>
                  <a:srgbClr val="69615F"/>
                </a:solidFill>
                <a:latin typeface="InterstatePlus Light"/>
                <a:cs typeface="InterstatePlus Light"/>
              </a:rPr>
            </a:br>
            <a:r>
              <a:rPr lang="en-GB" sz="1800" dirty="0" smtClean="0">
                <a:solidFill>
                  <a:srgbClr val="69615F"/>
                </a:solidFill>
                <a:latin typeface="InterstatePlus Light"/>
                <a:cs typeface="InterstatePlus Light"/>
              </a:rPr>
              <a:t>giving up on hopes and dreams.</a:t>
            </a:r>
          </a:p>
          <a:p>
            <a:pPr algn="l"/>
            <a:endParaRPr lang="en-GB" sz="1800" dirty="0" smtClean="0">
              <a:solidFill>
                <a:srgbClr val="69615F"/>
              </a:solidFill>
              <a:latin typeface="InterstatePlus Light"/>
              <a:cs typeface="InterstatePlus Light"/>
            </a:endParaRPr>
          </a:p>
          <a:p>
            <a:pPr algn="l"/>
            <a:endParaRPr lang="en-GB" sz="1800" dirty="0" smtClean="0">
              <a:solidFill>
                <a:srgbClr val="69615F"/>
              </a:solidFill>
              <a:latin typeface="InterstatePlus Light"/>
              <a:cs typeface="InterstatePlus Light"/>
            </a:endParaRPr>
          </a:p>
          <a:p>
            <a:pPr algn="l"/>
            <a:endParaRPr lang="en-GB" sz="1800" dirty="0" smtClean="0">
              <a:solidFill>
                <a:srgbClr val="69615F"/>
              </a:solidFill>
              <a:latin typeface="InterstatePlus Light"/>
              <a:cs typeface="InterstatePlus Light"/>
            </a:endParaRPr>
          </a:p>
          <a:p>
            <a:pPr algn="l"/>
            <a:endParaRPr lang="en-GB" sz="1800" dirty="0" smtClean="0">
              <a:solidFill>
                <a:srgbClr val="69615F"/>
              </a:solidFill>
              <a:latin typeface="InterstatePlus Light"/>
              <a:cs typeface="InterstatePlus Light"/>
            </a:endParaRPr>
          </a:p>
          <a:p>
            <a:pPr algn="l"/>
            <a:endParaRPr lang="en-GB" sz="1800" dirty="0" smtClean="0">
              <a:solidFill>
                <a:srgbClr val="69615F"/>
              </a:solidFill>
              <a:latin typeface="InterstatePlus Light"/>
              <a:cs typeface="InterstatePlus Light"/>
            </a:endParaRPr>
          </a:p>
          <a:p>
            <a:pPr algn="l"/>
            <a:endParaRPr lang="en-GB" sz="1800" dirty="0" smtClean="0">
              <a:solidFill>
                <a:srgbClr val="69615F"/>
              </a:solidFill>
              <a:latin typeface="InterstatePlus Light"/>
              <a:cs typeface="InterstatePlus Light"/>
            </a:endParaRPr>
          </a:p>
          <a:p>
            <a:pPr algn="l"/>
            <a:r>
              <a:rPr lang="en-GB" sz="1800" dirty="0" smtClean="0">
                <a:solidFill>
                  <a:srgbClr val="69615F"/>
                </a:solidFill>
                <a:latin typeface="InterstatePlus Light"/>
                <a:cs typeface="InterstatePlus Light"/>
              </a:rPr>
              <a:t> </a:t>
            </a:r>
            <a:endParaRPr lang="en-GB" sz="2200" dirty="0" smtClean="0">
              <a:solidFill>
                <a:srgbClr val="69615F"/>
              </a:solidFill>
              <a:latin typeface="InterstatePlus Light"/>
              <a:cs typeface="InterstatePlus Light"/>
            </a:endParaRPr>
          </a:p>
        </p:txBody>
      </p:sp>
      <p:pic>
        <p:nvPicPr>
          <p:cNvPr id="8" name="Picture 3"/>
          <p:cNvPicPr>
            <a:picLocks noChangeAspect="1" noChangeArrowheads="1"/>
          </p:cNvPicPr>
          <p:nvPr/>
        </p:nvPicPr>
        <p:blipFill>
          <a:blip r:embed="rId3"/>
          <a:srcRect/>
          <a:stretch>
            <a:fillRect/>
          </a:stretch>
        </p:blipFill>
        <p:spPr bwMode="auto">
          <a:xfrm>
            <a:off x="4152899" y="3412423"/>
            <a:ext cx="4477019" cy="3107779"/>
          </a:xfrm>
          <a:prstGeom prst="rect">
            <a:avLst/>
          </a:prstGeom>
          <a:noFill/>
          <a:ln w="3175">
            <a:solidFill>
              <a:schemeClr val="tx1"/>
            </a:solidFill>
            <a:miter lim="800000"/>
            <a:headEnd/>
            <a:tailEnd/>
          </a:ln>
        </p:spPr>
      </p:pic>
    </p:spTree>
    <p:extLst>
      <p:ext uri="{BB962C8B-B14F-4D97-AF65-F5344CB8AC3E}">
        <p14:creationId xmlns="" xmlns:p14="http://schemas.microsoft.com/office/powerpoint/2010/main" val="435462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ar-01.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58824" y="425583"/>
            <a:ext cx="5888344" cy="1030155"/>
          </a:xfrm>
          <a:prstGeom prst="rect">
            <a:avLst/>
          </a:prstGeom>
        </p:spPr>
      </p:pic>
      <p:sp>
        <p:nvSpPr>
          <p:cNvPr id="15" name="Title 2"/>
          <p:cNvSpPr txBox="1">
            <a:spLocks/>
          </p:cNvSpPr>
          <p:nvPr/>
        </p:nvSpPr>
        <p:spPr>
          <a:xfrm>
            <a:off x="509772" y="625094"/>
            <a:ext cx="4967103" cy="61088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chemeClr val="bg1"/>
                </a:solidFill>
                <a:latin typeface="InterstatePlus Bold"/>
                <a:cs typeface="InterstatePlus Bold"/>
              </a:rPr>
              <a:t>Creating an open culture</a:t>
            </a:r>
            <a:endParaRPr lang="en-US" sz="3200" dirty="0">
              <a:solidFill>
                <a:schemeClr val="bg1"/>
              </a:solidFill>
              <a:latin typeface="InterstatePlus Bold"/>
              <a:cs typeface="InterstatePlus Bold"/>
            </a:endParaRPr>
          </a:p>
        </p:txBody>
      </p:sp>
      <p:sp>
        <p:nvSpPr>
          <p:cNvPr id="7" name="Subtitle 3"/>
          <p:cNvSpPr txBox="1">
            <a:spLocks/>
          </p:cNvSpPr>
          <p:nvPr/>
        </p:nvSpPr>
        <p:spPr>
          <a:xfrm>
            <a:off x="458978" y="1634267"/>
            <a:ext cx="8113521" cy="4376008"/>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2200" dirty="0" smtClean="0">
                <a:solidFill>
                  <a:srgbClr val="C60751"/>
                </a:solidFill>
                <a:latin typeface="InterstatePlus Bold"/>
                <a:cs typeface="Interstate Mono"/>
              </a:rPr>
              <a:t>Being more open about mental health benefits us all</a:t>
            </a:r>
            <a:endParaRPr lang="en-GB" sz="2200" dirty="0" smtClean="0">
              <a:solidFill>
                <a:schemeClr val="tx1"/>
              </a:solidFill>
              <a:latin typeface="Interstate Mono"/>
              <a:cs typeface="Interstate Mono"/>
            </a:endParaRPr>
          </a:p>
          <a:p>
            <a:pPr algn="l"/>
            <a:endParaRPr lang="en-GB" sz="2200" dirty="0" smtClean="0">
              <a:solidFill>
                <a:srgbClr val="69615F"/>
              </a:solidFill>
              <a:latin typeface="InterstatePlus Light"/>
              <a:cs typeface="InterstatePlus Light"/>
            </a:endParaRPr>
          </a:p>
          <a:p>
            <a:pPr algn="l"/>
            <a:r>
              <a:rPr lang="en-GB" sz="1800" dirty="0" smtClean="0">
                <a:solidFill>
                  <a:srgbClr val="69615F"/>
                </a:solidFill>
                <a:latin typeface="InterstatePlus Light"/>
                <a:cs typeface="InterstatePlus Light"/>
              </a:rPr>
              <a:t>It can be an effective preventative strategy; </a:t>
            </a:r>
          </a:p>
          <a:p>
            <a:pPr algn="l"/>
            <a:r>
              <a:rPr lang="en-GB" sz="1800" dirty="0" smtClean="0">
                <a:solidFill>
                  <a:srgbClr val="69615F"/>
                </a:solidFill>
                <a:latin typeface="InterstatePlus Light"/>
                <a:cs typeface="InterstatePlus Light"/>
              </a:rPr>
              <a:t>normalising the topic and the experience.  </a:t>
            </a:r>
          </a:p>
          <a:p>
            <a:pPr algn="l"/>
            <a:endParaRPr lang="en-GB" sz="1800" dirty="0" smtClean="0">
              <a:solidFill>
                <a:srgbClr val="69615F"/>
              </a:solidFill>
              <a:latin typeface="InterstatePlus Light"/>
              <a:cs typeface="InterstatePlus Light"/>
            </a:endParaRPr>
          </a:p>
          <a:p>
            <a:pPr algn="l"/>
            <a:r>
              <a:rPr lang="en-GB" sz="1800" dirty="0" smtClean="0">
                <a:solidFill>
                  <a:srgbClr val="69615F"/>
                </a:solidFill>
                <a:latin typeface="InterstatePlus Light"/>
                <a:cs typeface="InterstatePlus Light"/>
              </a:rPr>
              <a:t>It enables young people to look after their own</a:t>
            </a:r>
            <a:br>
              <a:rPr lang="en-GB" sz="1800" dirty="0" smtClean="0">
                <a:solidFill>
                  <a:srgbClr val="69615F"/>
                </a:solidFill>
                <a:latin typeface="InterstatePlus Light"/>
                <a:cs typeface="InterstatePlus Light"/>
              </a:rPr>
            </a:br>
            <a:r>
              <a:rPr lang="en-GB" sz="1800" dirty="0" smtClean="0">
                <a:solidFill>
                  <a:srgbClr val="69615F"/>
                </a:solidFill>
                <a:latin typeface="InterstatePlus Light"/>
                <a:cs typeface="InterstatePlus Light"/>
              </a:rPr>
              <a:t>mental health and ask for help if they need it.</a:t>
            </a:r>
            <a:br>
              <a:rPr lang="en-GB" sz="1800" dirty="0" smtClean="0">
                <a:solidFill>
                  <a:srgbClr val="69615F"/>
                </a:solidFill>
                <a:latin typeface="InterstatePlus Light"/>
                <a:cs typeface="InterstatePlus Light"/>
              </a:rPr>
            </a:br>
            <a:r>
              <a:rPr lang="en-GB" sz="1800" dirty="0" smtClean="0">
                <a:solidFill>
                  <a:srgbClr val="69615F"/>
                </a:solidFill>
                <a:latin typeface="InterstatePlus Light"/>
                <a:cs typeface="InterstatePlus Light"/>
              </a:rPr>
              <a:t>It also helps them to support their peers or</a:t>
            </a:r>
            <a:br>
              <a:rPr lang="en-GB" sz="1800" dirty="0" smtClean="0">
                <a:solidFill>
                  <a:srgbClr val="69615F"/>
                </a:solidFill>
                <a:latin typeface="InterstatePlus Light"/>
                <a:cs typeface="InterstatePlus Light"/>
              </a:rPr>
            </a:br>
            <a:r>
              <a:rPr lang="en-GB" sz="1800" dirty="0" smtClean="0">
                <a:solidFill>
                  <a:srgbClr val="69615F"/>
                </a:solidFill>
                <a:latin typeface="InterstatePlus Light"/>
                <a:cs typeface="InterstatePlus Light"/>
              </a:rPr>
              <a:t>family members outside school. </a:t>
            </a:r>
          </a:p>
          <a:p>
            <a:pPr algn="l"/>
            <a:endParaRPr lang="en-GB" sz="1800" dirty="0" smtClean="0">
              <a:solidFill>
                <a:srgbClr val="69615F"/>
              </a:solidFill>
              <a:latin typeface="InterstatePlus Light"/>
              <a:cs typeface="InterstatePlus Light"/>
            </a:endParaRPr>
          </a:p>
          <a:p>
            <a:pPr algn="l"/>
            <a:r>
              <a:rPr lang="en-GB" sz="1800" dirty="0" smtClean="0">
                <a:solidFill>
                  <a:srgbClr val="69615F"/>
                </a:solidFill>
                <a:latin typeface="InterstatePlus Light"/>
                <a:cs typeface="InterstatePlus Light"/>
              </a:rPr>
              <a:t>Early intervention can have a huge impact and </a:t>
            </a:r>
            <a:br>
              <a:rPr lang="en-GB" sz="1800" dirty="0" smtClean="0">
                <a:solidFill>
                  <a:srgbClr val="69615F"/>
                </a:solidFill>
                <a:latin typeface="InterstatePlus Light"/>
                <a:cs typeface="InterstatePlus Light"/>
              </a:rPr>
            </a:br>
            <a:r>
              <a:rPr lang="en-GB" sz="1800" dirty="0" smtClean="0">
                <a:solidFill>
                  <a:srgbClr val="69615F"/>
                </a:solidFill>
                <a:latin typeface="InterstatePlus Light"/>
                <a:cs typeface="InterstatePlus Light"/>
              </a:rPr>
              <a:t>positively influence a young person’s recovery.</a:t>
            </a:r>
          </a:p>
          <a:p>
            <a:pPr algn="l"/>
            <a:endParaRPr lang="en-GB" sz="1800" dirty="0" smtClean="0">
              <a:solidFill>
                <a:srgbClr val="69615F"/>
              </a:solidFill>
              <a:latin typeface="InterstatePlus Light"/>
              <a:cs typeface="InterstatePlus Light"/>
            </a:endParaRPr>
          </a:p>
          <a:p>
            <a:pPr algn="l"/>
            <a:endParaRPr lang="en-GB" sz="1800" dirty="0" smtClean="0">
              <a:solidFill>
                <a:srgbClr val="69615F"/>
              </a:solidFill>
              <a:latin typeface="InterstatePlus Light"/>
              <a:cs typeface="InterstatePlus Light"/>
            </a:endParaRPr>
          </a:p>
          <a:p>
            <a:pPr algn="l"/>
            <a:endParaRPr lang="en-GB" sz="1800" dirty="0" smtClean="0">
              <a:solidFill>
                <a:srgbClr val="69615F"/>
              </a:solidFill>
              <a:latin typeface="InterstatePlus Light"/>
              <a:cs typeface="InterstatePlus Light"/>
            </a:endParaRPr>
          </a:p>
          <a:p>
            <a:pPr algn="l"/>
            <a:endParaRPr lang="en-GB" sz="1800" dirty="0" smtClean="0">
              <a:solidFill>
                <a:srgbClr val="69615F"/>
              </a:solidFill>
              <a:latin typeface="InterstatePlus Light"/>
              <a:cs typeface="InterstatePlus Light"/>
            </a:endParaRPr>
          </a:p>
          <a:p>
            <a:pPr algn="l"/>
            <a:endParaRPr lang="en-GB" sz="1800" dirty="0" smtClean="0">
              <a:solidFill>
                <a:srgbClr val="69615F"/>
              </a:solidFill>
              <a:latin typeface="InterstatePlus Light"/>
              <a:cs typeface="InterstatePlus Light"/>
            </a:endParaRPr>
          </a:p>
        </p:txBody>
      </p:sp>
      <p:pic>
        <p:nvPicPr>
          <p:cNvPr id="5" name="Picture 4"/>
          <p:cNvPicPr>
            <a:picLocks noChangeAspect="1"/>
          </p:cNvPicPr>
          <p:nvPr/>
        </p:nvPicPr>
        <p:blipFill>
          <a:blip r:embed="rId3"/>
          <a:stretch>
            <a:fillRect/>
          </a:stretch>
        </p:blipFill>
        <p:spPr>
          <a:xfrm>
            <a:off x="5991225" y="2609850"/>
            <a:ext cx="2930053" cy="3590925"/>
          </a:xfrm>
          <a:prstGeom prst="rect">
            <a:avLst/>
          </a:prstGeom>
        </p:spPr>
      </p:pic>
      <p:sp>
        <p:nvSpPr>
          <p:cNvPr id="6" name="Content Placeholder 26"/>
          <p:cNvSpPr>
            <a:spLocks noGrp="1"/>
          </p:cNvSpPr>
          <p:nvPr>
            <p:ph sz="quarter" idx="4"/>
          </p:nvPr>
        </p:nvSpPr>
        <p:spPr>
          <a:xfrm>
            <a:off x="6257925" y="2819400"/>
            <a:ext cx="2552700" cy="2771775"/>
          </a:xfrm>
        </p:spPr>
        <p:txBody>
          <a:bodyPr/>
          <a:lstStyle/>
          <a:p>
            <a:pPr marL="0" indent="0">
              <a:buNone/>
            </a:pPr>
            <a:r>
              <a:rPr lang="en-US" sz="1800" dirty="0" smtClean="0">
                <a:solidFill>
                  <a:srgbClr val="C60751"/>
                </a:solidFill>
                <a:latin typeface="InterstatePlus Bold"/>
                <a:cs typeface="InterstatePlus Bold"/>
              </a:rPr>
              <a:t>“We can make sure people are better able to seek support should they need it, and avoid reaching crisis points that inevitably have an impact on progress and learning, or success at work.”</a:t>
            </a:r>
            <a:endParaRPr lang="en-US" sz="1800" dirty="0" smtClean="0">
              <a:latin typeface="Interstate Mono"/>
              <a:cs typeface="Interstate Mono"/>
            </a:endParaRPr>
          </a:p>
          <a:p>
            <a:pPr marL="0" indent="0">
              <a:buNone/>
            </a:pPr>
            <a:endParaRPr lang="en-US" sz="2800" dirty="0"/>
          </a:p>
        </p:txBody>
      </p:sp>
      <p:sp>
        <p:nvSpPr>
          <p:cNvPr id="8" name="TextBox 7"/>
          <p:cNvSpPr txBox="1"/>
          <p:nvPr/>
        </p:nvSpPr>
        <p:spPr>
          <a:xfrm>
            <a:off x="6173978" y="6233695"/>
            <a:ext cx="2560447" cy="307777"/>
          </a:xfrm>
          <a:prstGeom prst="rect">
            <a:avLst/>
          </a:prstGeom>
          <a:noFill/>
        </p:spPr>
        <p:txBody>
          <a:bodyPr wrap="square" rtlCol="0">
            <a:spAutoFit/>
          </a:bodyPr>
          <a:lstStyle/>
          <a:p>
            <a:r>
              <a:rPr lang="en-GB" sz="1400" dirty="0" smtClean="0">
                <a:latin typeface="InterstatePlus Light"/>
                <a:cs typeface="InterstatePlus Light"/>
              </a:rPr>
              <a:t>Matthew Wright, Headteacher</a:t>
            </a:r>
          </a:p>
        </p:txBody>
      </p:sp>
    </p:spTree>
    <p:extLst>
      <p:ext uri="{BB962C8B-B14F-4D97-AF65-F5344CB8AC3E}">
        <p14:creationId xmlns="" xmlns:p14="http://schemas.microsoft.com/office/powerpoint/2010/main" val="4354621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ar-01.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58824" y="425583"/>
            <a:ext cx="5888344" cy="1030155"/>
          </a:xfrm>
          <a:prstGeom prst="rect">
            <a:avLst/>
          </a:prstGeom>
        </p:spPr>
      </p:pic>
      <p:sp>
        <p:nvSpPr>
          <p:cNvPr id="15" name="Title 2"/>
          <p:cNvSpPr txBox="1">
            <a:spLocks/>
          </p:cNvSpPr>
          <p:nvPr/>
        </p:nvSpPr>
        <p:spPr>
          <a:xfrm>
            <a:off x="509772" y="625094"/>
            <a:ext cx="4967103" cy="61088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chemeClr val="bg1"/>
                </a:solidFill>
                <a:latin typeface="InterstatePlus Bold"/>
                <a:cs typeface="InterstatePlus Bold"/>
              </a:rPr>
              <a:t>Creating an open culture</a:t>
            </a:r>
            <a:endParaRPr lang="en-US" sz="3200" dirty="0">
              <a:solidFill>
                <a:schemeClr val="bg1"/>
              </a:solidFill>
              <a:latin typeface="InterstatePlus Bold"/>
              <a:cs typeface="InterstatePlus Bold"/>
            </a:endParaRPr>
          </a:p>
        </p:txBody>
      </p:sp>
      <p:sp>
        <p:nvSpPr>
          <p:cNvPr id="7" name="Subtitle 3"/>
          <p:cNvSpPr txBox="1">
            <a:spLocks/>
          </p:cNvSpPr>
          <p:nvPr/>
        </p:nvSpPr>
        <p:spPr>
          <a:xfrm>
            <a:off x="458978" y="1634267"/>
            <a:ext cx="8113521" cy="4376008"/>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2200" dirty="0" smtClean="0">
                <a:solidFill>
                  <a:srgbClr val="C60751"/>
                </a:solidFill>
                <a:latin typeface="InterstatePlus Bold"/>
                <a:cs typeface="Interstate Mono"/>
              </a:rPr>
              <a:t>Being more open about mental health benefits us all</a:t>
            </a:r>
            <a:endParaRPr lang="en-GB" sz="2200" dirty="0" smtClean="0">
              <a:solidFill>
                <a:schemeClr val="tx1"/>
              </a:solidFill>
              <a:latin typeface="Interstate Mono"/>
              <a:cs typeface="Interstate Mono"/>
            </a:endParaRPr>
          </a:p>
          <a:p>
            <a:pPr algn="l"/>
            <a:endParaRPr lang="en-GB" sz="2200" dirty="0" smtClean="0">
              <a:solidFill>
                <a:srgbClr val="69615F"/>
              </a:solidFill>
              <a:latin typeface="InterstatePlus Light"/>
              <a:cs typeface="InterstatePlus Light"/>
            </a:endParaRPr>
          </a:p>
          <a:p>
            <a:pPr algn="l"/>
            <a:r>
              <a:rPr lang="en-GB" sz="1800" dirty="0" smtClean="0">
                <a:solidFill>
                  <a:srgbClr val="69615F"/>
                </a:solidFill>
                <a:latin typeface="InterstatePlus Light"/>
                <a:cs typeface="InterstatePlus Light"/>
              </a:rPr>
              <a:t>Of course, as teachers, we can also be affected. </a:t>
            </a:r>
          </a:p>
          <a:p>
            <a:pPr algn="l"/>
            <a:endParaRPr lang="en-GB" sz="1800" dirty="0" smtClean="0">
              <a:solidFill>
                <a:srgbClr val="69615F"/>
              </a:solidFill>
              <a:latin typeface="InterstatePlus Light"/>
              <a:cs typeface="InterstatePlus Light"/>
            </a:endParaRPr>
          </a:p>
          <a:p>
            <a:pPr algn="l"/>
            <a:r>
              <a:rPr lang="en-GB" sz="1800" dirty="0" smtClean="0">
                <a:solidFill>
                  <a:srgbClr val="69615F"/>
                </a:solidFill>
                <a:latin typeface="InterstatePlus Light"/>
                <a:cs typeface="InterstatePlus Light"/>
              </a:rPr>
              <a:t>In a survey of Nasuwt teaching union, 83%</a:t>
            </a:r>
            <a:br>
              <a:rPr lang="en-GB" sz="1800" dirty="0" smtClean="0">
                <a:solidFill>
                  <a:srgbClr val="69615F"/>
                </a:solidFill>
                <a:latin typeface="InterstatePlus Light"/>
                <a:cs typeface="InterstatePlus Light"/>
              </a:rPr>
            </a:br>
            <a:r>
              <a:rPr lang="en-GB" sz="1800" dirty="0" smtClean="0">
                <a:solidFill>
                  <a:srgbClr val="69615F"/>
                </a:solidFill>
                <a:latin typeface="InterstatePlus Light"/>
                <a:cs typeface="InterstatePlus Light"/>
              </a:rPr>
              <a:t>respondents reported workplace stress.</a:t>
            </a:r>
          </a:p>
          <a:p>
            <a:pPr algn="l"/>
            <a:endParaRPr lang="en-GB" sz="1800" dirty="0" smtClean="0">
              <a:solidFill>
                <a:srgbClr val="69615F"/>
              </a:solidFill>
              <a:latin typeface="InterstatePlus Light"/>
              <a:cs typeface="InterstatePlus Light"/>
            </a:endParaRPr>
          </a:p>
          <a:p>
            <a:pPr algn="l"/>
            <a:r>
              <a:rPr lang="en-GB" sz="1800" dirty="0" smtClean="0">
                <a:solidFill>
                  <a:srgbClr val="69615F"/>
                </a:solidFill>
                <a:latin typeface="InterstatePlus Light"/>
                <a:cs typeface="InterstatePlus Light"/>
              </a:rPr>
              <a:t>Teaching is among the ‘three most stressed </a:t>
            </a:r>
            <a:br>
              <a:rPr lang="en-GB" sz="1800" dirty="0" smtClean="0">
                <a:solidFill>
                  <a:srgbClr val="69615F"/>
                </a:solidFill>
                <a:latin typeface="InterstatePlus Light"/>
                <a:cs typeface="InterstatePlus Light"/>
              </a:rPr>
            </a:br>
            <a:r>
              <a:rPr lang="en-GB" sz="1800" dirty="0" smtClean="0">
                <a:solidFill>
                  <a:srgbClr val="69615F"/>
                </a:solidFill>
                <a:latin typeface="InterstatePlus Light"/>
                <a:cs typeface="InterstatePlus Light"/>
              </a:rPr>
              <a:t>occupations’, according to research by a University</a:t>
            </a:r>
            <a:br>
              <a:rPr lang="en-GB" sz="1800" dirty="0" smtClean="0">
                <a:solidFill>
                  <a:srgbClr val="69615F"/>
                </a:solidFill>
                <a:latin typeface="InterstatePlus Light"/>
                <a:cs typeface="InterstatePlus Light"/>
              </a:rPr>
            </a:br>
            <a:r>
              <a:rPr lang="en-GB" sz="1800" dirty="0" smtClean="0">
                <a:solidFill>
                  <a:srgbClr val="69615F"/>
                </a:solidFill>
                <a:latin typeface="InterstatePlus Light"/>
                <a:cs typeface="InterstatePlus Light"/>
              </a:rPr>
              <a:t>of Manchester academic, quoted in the Times</a:t>
            </a:r>
            <a:br>
              <a:rPr lang="en-GB" sz="1800" dirty="0" smtClean="0">
                <a:solidFill>
                  <a:srgbClr val="69615F"/>
                </a:solidFill>
                <a:latin typeface="InterstatePlus Light"/>
                <a:cs typeface="InterstatePlus Light"/>
              </a:rPr>
            </a:br>
            <a:r>
              <a:rPr lang="en-GB" sz="1800" dirty="0" smtClean="0">
                <a:solidFill>
                  <a:srgbClr val="69615F"/>
                </a:solidFill>
                <a:latin typeface="InterstatePlus Light"/>
                <a:cs typeface="InterstatePlus Light"/>
              </a:rPr>
              <a:t>Educational Supplement (TES).  </a:t>
            </a:r>
          </a:p>
          <a:p>
            <a:pPr algn="l"/>
            <a:endParaRPr lang="en-GB" sz="1800" dirty="0" smtClean="0">
              <a:solidFill>
                <a:srgbClr val="69615F"/>
              </a:solidFill>
              <a:latin typeface="InterstatePlus Light"/>
              <a:cs typeface="InterstatePlus Light"/>
            </a:endParaRPr>
          </a:p>
          <a:p>
            <a:pPr algn="l"/>
            <a:endParaRPr lang="en-GB" sz="1800" dirty="0" smtClean="0">
              <a:solidFill>
                <a:srgbClr val="69615F"/>
              </a:solidFill>
              <a:latin typeface="InterstatePlus Light"/>
              <a:cs typeface="InterstatePlus Light"/>
            </a:endParaRPr>
          </a:p>
          <a:p>
            <a:pPr algn="l"/>
            <a:endParaRPr lang="en-GB" sz="1800" dirty="0" smtClean="0">
              <a:solidFill>
                <a:srgbClr val="69615F"/>
              </a:solidFill>
              <a:latin typeface="InterstatePlus Light"/>
              <a:cs typeface="InterstatePlus Light"/>
            </a:endParaRPr>
          </a:p>
          <a:p>
            <a:pPr algn="l"/>
            <a:endParaRPr lang="en-GB" sz="1800" dirty="0" smtClean="0">
              <a:solidFill>
                <a:srgbClr val="69615F"/>
              </a:solidFill>
              <a:latin typeface="InterstatePlus Light"/>
              <a:cs typeface="InterstatePlus Light"/>
            </a:endParaRPr>
          </a:p>
          <a:p>
            <a:pPr algn="l"/>
            <a:endParaRPr lang="en-GB" sz="1800" dirty="0" smtClean="0">
              <a:solidFill>
                <a:srgbClr val="69615F"/>
              </a:solidFill>
              <a:latin typeface="InterstatePlus Light"/>
              <a:cs typeface="InterstatePlus Light"/>
            </a:endParaRPr>
          </a:p>
          <a:p>
            <a:pPr algn="l"/>
            <a:endParaRPr lang="en-GB" sz="1800" dirty="0" smtClean="0">
              <a:solidFill>
                <a:srgbClr val="69615F"/>
              </a:solidFill>
              <a:latin typeface="InterstatePlus Light"/>
              <a:cs typeface="InterstatePlus Light"/>
            </a:endParaRPr>
          </a:p>
          <a:p>
            <a:pPr algn="l"/>
            <a:endParaRPr lang="en-GB" sz="1800" dirty="0" smtClean="0">
              <a:solidFill>
                <a:srgbClr val="69615F"/>
              </a:solidFill>
              <a:latin typeface="InterstatePlus Light"/>
              <a:cs typeface="InterstatePlus Light"/>
            </a:endParaRPr>
          </a:p>
          <a:p>
            <a:pPr algn="l"/>
            <a:endParaRPr lang="en-GB" sz="1800" dirty="0" smtClean="0">
              <a:solidFill>
                <a:srgbClr val="69615F"/>
              </a:solidFill>
              <a:latin typeface="InterstatePlus Light"/>
              <a:cs typeface="InterstatePlus Light"/>
            </a:endParaRPr>
          </a:p>
        </p:txBody>
      </p:sp>
      <p:pic>
        <p:nvPicPr>
          <p:cNvPr id="5" name="Picture 4"/>
          <p:cNvPicPr>
            <a:picLocks noChangeAspect="1"/>
          </p:cNvPicPr>
          <p:nvPr/>
        </p:nvPicPr>
        <p:blipFill>
          <a:blip r:embed="rId3"/>
          <a:stretch>
            <a:fillRect/>
          </a:stretch>
        </p:blipFill>
        <p:spPr>
          <a:xfrm>
            <a:off x="5991225" y="2609850"/>
            <a:ext cx="2930053" cy="3590925"/>
          </a:xfrm>
          <a:prstGeom prst="rect">
            <a:avLst/>
          </a:prstGeom>
        </p:spPr>
      </p:pic>
      <p:sp>
        <p:nvSpPr>
          <p:cNvPr id="6" name="Content Placeholder 26"/>
          <p:cNvSpPr>
            <a:spLocks noGrp="1"/>
          </p:cNvSpPr>
          <p:nvPr>
            <p:ph sz="quarter" idx="4"/>
          </p:nvPr>
        </p:nvSpPr>
        <p:spPr>
          <a:xfrm>
            <a:off x="6257925" y="2819400"/>
            <a:ext cx="2552700" cy="2771775"/>
          </a:xfrm>
        </p:spPr>
        <p:txBody>
          <a:bodyPr/>
          <a:lstStyle/>
          <a:p>
            <a:pPr marL="0" indent="0">
              <a:buNone/>
            </a:pPr>
            <a:r>
              <a:rPr lang="en-US" sz="1800" dirty="0" smtClean="0">
                <a:solidFill>
                  <a:srgbClr val="C60751"/>
                </a:solidFill>
                <a:latin typeface="InterstatePlus Bold"/>
                <a:cs typeface="InterstatePlus Bold"/>
              </a:rPr>
              <a:t>“We can make sure people are better able to seek support should they need it, and avoid reaching crisis points that inevitably have an impact on progress and learning, or success at work.”</a:t>
            </a:r>
            <a:endParaRPr lang="en-US" sz="1800" dirty="0" smtClean="0">
              <a:latin typeface="Interstate Mono"/>
              <a:cs typeface="Interstate Mono"/>
            </a:endParaRPr>
          </a:p>
          <a:p>
            <a:pPr marL="0" indent="0">
              <a:buNone/>
            </a:pPr>
            <a:endParaRPr lang="en-US" sz="2800" dirty="0"/>
          </a:p>
        </p:txBody>
      </p:sp>
      <p:sp>
        <p:nvSpPr>
          <p:cNvPr id="8" name="TextBox 7"/>
          <p:cNvSpPr txBox="1"/>
          <p:nvPr/>
        </p:nvSpPr>
        <p:spPr>
          <a:xfrm>
            <a:off x="6173978" y="6233695"/>
            <a:ext cx="2560447" cy="307777"/>
          </a:xfrm>
          <a:prstGeom prst="rect">
            <a:avLst/>
          </a:prstGeom>
          <a:noFill/>
        </p:spPr>
        <p:txBody>
          <a:bodyPr wrap="square" rtlCol="0">
            <a:spAutoFit/>
          </a:bodyPr>
          <a:lstStyle/>
          <a:p>
            <a:r>
              <a:rPr lang="en-GB" sz="1400" dirty="0" smtClean="0">
                <a:latin typeface="InterstatePlus Light"/>
                <a:cs typeface="InterstatePlus Light"/>
              </a:rPr>
              <a:t>Matthew Wright, Headteacher</a:t>
            </a:r>
          </a:p>
        </p:txBody>
      </p:sp>
    </p:spTree>
    <p:extLst>
      <p:ext uri="{BB962C8B-B14F-4D97-AF65-F5344CB8AC3E}">
        <p14:creationId xmlns="" xmlns:p14="http://schemas.microsoft.com/office/powerpoint/2010/main" val="435462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ar-01.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58824" y="425583"/>
            <a:ext cx="5888344" cy="1030155"/>
          </a:xfrm>
          <a:prstGeom prst="rect">
            <a:avLst/>
          </a:prstGeom>
        </p:spPr>
      </p:pic>
      <p:sp>
        <p:nvSpPr>
          <p:cNvPr id="15" name="Title 2"/>
          <p:cNvSpPr txBox="1">
            <a:spLocks/>
          </p:cNvSpPr>
          <p:nvPr/>
        </p:nvSpPr>
        <p:spPr>
          <a:xfrm>
            <a:off x="509772" y="625094"/>
            <a:ext cx="4967103" cy="61088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chemeClr val="bg1"/>
                </a:solidFill>
                <a:latin typeface="InterstatePlus Bold"/>
                <a:cs typeface="InterstatePlus Bold"/>
              </a:rPr>
              <a:t>Creating an open culture</a:t>
            </a:r>
            <a:endParaRPr lang="en-US" sz="3200" dirty="0">
              <a:solidFill>
                <a:schemeClr val="bg1"/>
              </a:solidFill>
              <a:latin typeface="InterstatePlus Bold"/>
              <a:cs typeface="InterstatePlus Bold"/>
            </a:endParaRPr>
          </a:p>
        </p:txBody>
      </p:sp>
      <p:sp>
        <p:nvSpPr>
          <p:cNvPr id="7" name="Subtitle 3"/>
          <p:cNvSpPr txBox="1">
            <a:spLocks/>
          </p:cNvSpPr>
          <p:nvPr/>
        </p:nvSpPr>
        <p:spPr>
          <a:xfrm>
            <a:off x="458978" y="1634267"/>
            <a:ext cx="8113521" cy="4376008"/>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2200" dirty="0" smtClean="0">
                <a:solidFill>
                  <a:srgbClr val="C60751"/>
                </a:solidFill>
                <a:latin typeface="InterstatePlus Bold"/>
                <a:cs typeface="Interstate Mono"/>
              </a:rPr>
              <a:t>You don’t need to be an expert</a:t>
            </a:r>
            <a:endParaRPr lang="en-GB" sz="2200" dirty="0" smtClean="0">
              <a:solidFill>
                <a:schemeClr val="tx1"/>
              </a:solidFill>
              <a:latin typeface="Interstate Mono"/>
              <a:cs typeface="Interstate Mono"/>
            </a:endParaRPr>
          </a:p>
          <a:p>
            <a:pPr algn="l">
              <a:buFont typeface="Arial" pitchFamily="34" charset="0"/>
              <a:buChar char="•"/>
            </a:pPr>
            <a:endParaRPr lang="en-GB" sz="2200" dirty="0" smtClean="0">
              <a:solidFill>
                <a:srgbClr val="69615F"/>
              </a:solidFill>
              <a:latin typeface="InterstatePlus Light"/>
              <a:cs typeface="InterstatePlus Light"/>
            </a:endParaRPr>
          </a:p>
          <a:p>
            <a:pPr algn="l"/>
            <a:r>
              <a:rPr lang="en-GB" sz="1800" dirty="0" smtClean="0">
                <a:solidFill>
                  <a:srgbClr val="69615F"/>
                </a:solidFill>
                <a:latin typeface="InterstatePlus Light"/>
                <a:cs typeface="InterstatePlus Light"/>
              </a:rPr>
              <a:t>Conversations come in many forms. Short, </a:t>
            </a:r>
            <a:br>
              <a:rPr lang="en-GB" sz="1800" dirty="0" smtClean="0">
                <a:solidFill>
                  <a:srgbClr val="69615F"/>
                </a:solidFill>
                <a:latin typeface="InterstatePlus Light"/>
                <a:cs typeface="InterstatePlus Light"/>
              </a:rPr>
            </a:br>
            <a:r>
              <a:rPr lang="en-GB" sz="1800" dirty="0" smtClean="0">
                <a:solidFill>
                  <a:srgbClr val="69615F"/>
                </a:solidFill>
                <a:latin typeface="InterstatePlus Light"/>
                <a:cs typeface="InterstatePlus Light"/>
              </a:rPr>
              <a:t>informal chats can make a big difference.</a:t>
            </a:r>
          </a:p>
          <a:p>
            <a:pPr algn="l"/>
            <a:r>
              <a:rPr lang="en-GB" sz="1800" dirty="0" smtClean="0">
                <a:solidFill>
                  <a:srgbClr val="69615F"/>
                </a:solidFill>
                <a:latin typeface="InterstatePlus Light"/>
                <a:cs typeface="InterstatePlus Light"/>
              </a:rPr>
              <a:t> </a:t>
            </a:r>
          </a:p>
          <a:p>
            <a:pPr algn="l"/>
            <a:r>
              <a:rPr lang="en-GB" sz="1800" dirty="0" smtClean="0">
                <a:solidFill>
                  <a:srgbClr val="69615F"/>
                </a:solidFill>
                <a:latin typeface="InterstatePlus Light"/>
                <a:cs typeface="InterstatePlus Light"/>
              </a:rPr>
              <a:t>One of the most significant things for young</a:t>
            </a:r>
            <a:br>
              <a:rPr lang="en-GB" sz="1800" dirty="0" smtClean="0">
                <a:solidFill>
                  <a:srgbClr val="69615F"/>
                </a:solidFill>
                <a:latin typeface="InterstatePlus Light"/>
                <a:cs typeface="InterstatePlus Light"/>
              </a:rPr>
            </a:br>
            <a:r>
              <a:rPr lang="en-GB" sz="1800" dirty="0" smtClean="0">
                <a:solidFill>
                  <a:srgbClr val="69615F"/>
                </a:solidFill>
                <a:latin typeface="InterstatePlus Light"/>
                <a:cs typeface="InterstatePlus Light"/>
              </a:rPr>
              <a:t>people is that they know they can come to talk</a:t>
            </a:r>
            <a:br>
              <a:rPr lang="en-GB" sz="1800" dirty="0" smtClean="0">
                <a:solidFill>
                  <a:srgbClr val="69615F"/>
                </a:solidFill>
                <a:latin typeface="InterstatePlus Light"/>
                <a:cs typeface="InterstatePlus Light"/>
              </a:rPr>
            </a:br>
            <a:r>
              <a:rPr lang="en-GB" sz="1800" dirty="0" smtClean="0">
                <a:solidFill>
                  <a:srgbClr val="69615F"/>
                </a:solidFill>
                <a:latin typeface="InterstatePlus Light"/>
                <a:cs typeface="InterstatePlus Light"/>
              </a:rPr>
              <a:t>to someone if they are worried – whether it’s</a:t>
            </a:r>
            <a:br>
              <a:rPr lang="en-GB" sz="1800" dirty="0" smtClean="0">
                <a:solidFill>
                  <a:srgbClr val="69615F"/>
                </a:solidFill>
                <a:latin typeface="InterstatePlus Light"/>
                <a:cs typeface="InterstatePlus Light"/>
              </a:rPr>
            </a:br>
            <a:r>
              <a:rPr lang="en-GB" sz="1800" dirty="0" smtClean="0">
                <a:solidFill>
                  <a:srgbClr val="69615F"/>
                </a:solidFill>
                <a:latin typeface="InterstatePlus Light"/>
                <a:cs typeface="InterstatePlus Light"/>
              </a:rPr>
              <a:t>about themselves or someone else. </a:t>
            </a:r>
          </a:p>
          <a:p>
            <a:pPr algn="l"/>
            <a:endParaRPr lang="en-GB" sz="1800" dirty="0" smtClean="0">
              <a:solidFill>
                <a:srgbClr val="69615F"/>
              </a:solidFill>
              <a:latin typeface="InterstatePlus Light"/>
              <a:cs typeface="InterstatePlus Light"/>
            </a:endParaRPr>
          </a:p>
          <a:p>
            <a:pPr algn="l"/>
            <a:r>
              <a:rPr lang="en-GB" sz="1800" dirty="0" smtClean="0">
                <a:solidFill>
                  <a:srgbClr val="69615F"/>
                </a:solidFill>
                <a:latin typeface="InterstatePlus Light"/>
                <a:cs typeface="InterstatePlus Light"/>
              </a:rPr>
              <a:t>Just being open to talking about mental health</a:t>
            </a:r>
            <a:br>
              <a:rPr lang="en-GB" sz="1800" dirty="0" smtClean="0">
                <a:solidFill>
                  <a:srgbClr val="69615F"/>
                </a:solidFill>
                <a:latin typeface="InterstatePlus Light"/>
                <a:cs typeface="InterstatePlus Light"/>
              </a:rPr>
            </a:br>
            <a:r>
              <a:rPr lang="en-GB" sz="1800" dirty="0" smtClean="0">
                <a:solidFill>
                  <a:srgbClr val="69615F"/>
                </a:solidFill>
                <a:latin typeface="InterstatePlus Light"/>
                <a:cs typeface="InterstatePlus Light"/>
              </a:rPr>
              <a:t>will almost always help. Showing you’re</a:t>
            </a:r>
            <a:br>
              <a:rPr lang="en-GB" sz="1800" dirty="0" smtClean="0">
                <a:solidFill>
                  <a:srgbClr val="69615F"/>
                </a:solidFill>
                <a:latin typeface="InterstatePlus Light"/>
                <a:cs typeface="InterstatePlus Light"/>
              </a:rPr>
            </a:br>
            <a:r>
              <a:rPr lang="en-GB" sz="1800" dirty="0" smtClean="0">
                <a:solidFill>
                  <a:srgbClr val="69615F"/>
                </a:solidFill>
                <a:latin typeface="InterstatePlus Light"/>
                <a:cs typeface="InterstatePlus Light"/>
              </a:rPr>
              <a:t>available, and that you care, will mean a lot.</a:t>
            </a:r>
          </a:p>
          <a:p>
            <a:pPr algn="l"/>
            <a:endParaRPr lang="en-GB" sz="1800" dirty="0" smtClean="0">
              <a:solidFill>
                <a:srgbClr val="69615F"/>
              </a:solidFill>
              <a:latin typeface="InterstatePlus Light"/>
              <a:cs typeface="InterstatePlus Light"/>
            </a:endParaRPr>
          </a:p>
          <a:p>
            <a:pPr algn="l"/>
            <a:endParaRPr lang="en-GB" sz="1800" dirty="0" smtClean="0">
              <a:solidFill>
                <a:srgbClr val="69615F"/>
              </a:solidFill>
              <a:latin typeface="InterstatePlus Light"/>
              <a:cs typeface="InterstatePlus Light"/>
            </a:endParaRPr>
          </a:p>
          <a:p>
            <a:pPr algn="l"/>
            <a:endParaRPr lang="en-GB" sz="1800" dirty="0" smtClean="0">
              <a:solidFill>
                <a:srgbClr val="69615F"/>
              </a:solidFill>
              <a:latin typeface="InterstatePlus Light"/>
              <a:cs typeface="InterstatePlus Light"/>
            </a:endParaRPr>
          </a:p>
          <a:p>
            <a:pPr algn="l"/>
            <a:endParaRPr lang="en-GB" sz="1800" dirty="0" smtClean="0">
              <a:solidFill>
                <a:srgbClr val="69615F"/>
              </a:solidFill>
              <a:latin typeface="InterstatePlus Light"/>
              <a:cs typeface="InterstatePlus Light"/>
            </a:endParaRPr>
          </a:p>
        </p:txBody>
      </p:sp>
      <p:pic>
        <p:nvPicPr>
          <p:cNvPr id="16" name="Picture 15"/>
          <p:cNvPicPr>
            <a:picLocks noChangeAspect="1"/>
          </p:cNvPicPr>
          <p:nvPr/>
        </p:nvPicPr>
        <p:blipFill>
          <a:blip r:embed="rId3"/>
          <a:stretch>
            <a:fillRect/>
          </a:stretch>
        </p:blipFill>
        <p:spPr>
          <a:xfrm>
            <a:off x="5991225" y="2609850"/>
            <a:ext cx="2930053" cy="3590925"/>
          </a:xfrm>
          <a:prstGeom prst="rect">
            <a:avLst/>
          </a:prstGeom>
        </p:spPr>
      </p:pic>
      <p:sp>
        <p:nvSpPr>
          <p:cNvPr id="17" name="Content Placeholder 26"/>
          <p:cNvSpPr>
            <a:spLocks noGrp="1"/>
          </p:cNvSpPr>
          <p:nvPr>
            <p:ph sz="quarter" idx="4"/>
          </p:nvPr>
        </p:nvSpPr>
        <p:spPr>
          <a:xfrm>
            <a:off x="6257925" y="2819400"/>
            <a:ext cx="2552700" cy="2771775"/>
          </a:xfrm>
        </p:spPr>
        <p:txBody>
          <a:bodyPr/>
          <a:lstStyle/>
          <a:p>
            <a:pPr marL="0" indent="0">
              <a:buNone/>
            </a:pPr>
            <a:r>
              <a:rPr lang="en-US" sz="1800" dirty="0" smtClean="0">
                <a:solidFill>
                  <a:srgbClr val="C60751"/>
                </a:solidFill>
                <a:latin typeface="InterstatePlus Bold"/>
                <a:cs typeface="InterstatePlus Bold"/>
              </a:rPr>
              <a:t>“It’s not a question of enormous resource, or a massive amount of teacher time. </a:t>
            </a:r>
          </a:p>
          <a:p>
            <a:pPr marL="0" indent="0">
              <a:buNone/>
            </a:pPr>
            <a:r>
              <a:rPr lang="en-US" sz="1800" dirty="0" smtClean="0">
                <a:solidFill>
                  <a:srgbClr val="C60751"/>
                </a:solidFill>
                <a:latin typeface="InterstatePlus Bold"/>
                <a:cs typeface="InterstatePlus Bold"/>
              </a:rPr>
              <a:t>It’s just a change of mindset that you’re having these discussions.”</a:t>
            </a:r>
            <a:endParaRPr lang="en-US" sz="1800" dirty="0" smtClean="0">
              <a:latin typeface="Interstate Mono"/>
              <a:cs typeface="Interstate Mono"/>
            </a:endParaRPr>
          </a:p>
          <a:p>
            <a:pPr marL="0" indent="0">
              <a:buNone/>
            </a:pPr>
            <a:endParaRPr lang="en-US" sz="1800" dirty="0" smtClean="0">
              <a:latin typeface="Interstate Mono"/>
              <a:cs typeface="Interstate Mono"/>
            </a:endParaRPr>
          </a:p>
          <a:p>
            <a:pPr marL="0" indent="0">
              <a:buNone/>
            </a:pPr>
            <a:endParaRPr lang="en-US" sz="2800" dirty="0"/>
          </a:p>
        </p:txBody>
      </p:sp>
      <p:sp>
        <p:nvSpPr>
          <p:cNvPr id="18" name="TextBox 17"/>
          <p:cNvSpPr txBox="1"/>
          <p:nvPr/>
        </p:nvSpPr>
        <p:spPr>
          <a:xfrm>
            <a:off x="6173978" y="6233695"/>
            <a:ext cx="2560447" cy="307777"/>
          </a:xfrm>
          <a:prstGeom prst="rect">
            <a:avLst/>
          </a:prstGeom>
          <a:noFill/>
        </p:spPr>
        <p:txBody>
          <a:bodyPr wrap="square" rtlCol="0">
            <a:spAutoFit/>
          </a:bodyPr>
          <a:lstStyle/>
          <a:p>
            <a:r>
              <a:rPr lang="en-GB" sz="1400" dirty="0" smtClean="0">
                <a:latin typeface="InterstatePlus Light"/>
                <a:cs typeface="InterstatePlus Light"/>
              </a:rPr>
              <a:t>Kate Donovan, Deputy Head</a:t>
            </a:r>
          </a:p>
        </p:txBody>
      </p:sp>
    </p:spTree>
    <p:extLst>
      <p:ext uri="{BB962C8B-B14F-4D97-AF65-F5344CB8AC3E}">
        <p14:creationId xmlns="" xmlns:p14="http://schemas.microsoft.com/office/powerpoint/2010/main" val="435462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ar-01.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358949" y="425583"/>
            <a:ext cx="5888344" cy="1030155"/>
          </a:xfrm>
          <a:prstGeom prst="rect">
            <a:avLst/>
          </a:prstGeom>
        </p:spPr>
      </p:pic>
      <p:sp>
        <p:nvSpPr>
          <p:cNvPr id="15" name="Title 2"/>
          <p:cNvSpPr txBox="1">
            <a:spLocks/>
          </p:cNvSpPr>
          <p:nvPr/>
        </p:nvSpPr>
        <p:spPr>
          <a:xfrm>
            <a:off x="509772" y="625094"/>
            <a:ext cx="4967103" cy="61088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chemeClr val="bg1"/>
                </a:solidFill>
                <a:latin typeface="InterstatePlus Bold"/>
                <a:cs typeface="InterstatePlus Bold"/>
              </a:rPr>
              <a:t>What peers say</a:t>
            </a:r>
            <a:endParaRPr lang="en-US" sz="3200" dirty="0">
              <a:solidFill>
                <a:schemeClr val="bg1"/>
              </a:solidFill>
              <a:latin typeface="InterstatePlus Bold"/>
              <a:cs typeface="InterstatePlus Bold"/>
            </a:endParaRPr>
          </a:p>
        </p:txBody>
      </p:sp>
      <p:sp>
        <p:nvSpPr>
          <p:cNvPr id="7" name="Subtitle 3"/>
          <p:cNvSpPr txBox="1">
            <a:spLocks/>
          </p:cNvSpPr>
          <p:nvPr/>
        </p:nvSpPr>
        <p:spPr>
          <a:xfrm>
            <a:off x="458979" y="1634267"/>
            <a:ext cx="7197016" cy="3775933"/>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2200" dirty="0" smtClean="0">
                <a:solidFill>
                  <a:srgbClr val="C60751"/>
                </a:solidFill>
                <a:latin typeface="InterstatePlus Bold"/>
                <a:cs typeface="Interstate Mono"/>
              </a:rPr>
              <a:t>Cannock Chase High, Staffordshire</a:t>
            </a:r>
            <a:endParaRPr lang="en-GB" sz="2200" dirty="0" smtClean="0">
              <a:solidFill>
                <a:schemeClr val="tx1"/>
              </a:solidFill>
              <a:latin typeface="Interstate Mono"/>
              <a:cs typeface="Interstate Mono"/>
            </a:endParaRPr>
          </a:p>
          <a:p>
            <a:pPr algn="l"/>
            <a:r>
              <a:rPr lang="en-GB" sz="2200" dirty="0" smtClean="0">
                <a:solidFill>
                  <a:srgbClr val="69615F"/>
                </a:solidFill>
                <a:latin typeface="InterstatePlus Light"/>
                <a:cs typeface="InterstatePlus Light"/>
              </a:rPr>
              <a:t/>
            </a:r>
            <a:br>
              <a:rPr lang="en-GB" sz="2200" dirty="0" smtClean="0">
                <a:solidFill>
                  <a:srgbClr val="69615F"/>
                </a:solidFill>
                <a:latin typeface="InterstatePlus Light"/>
                <a:cs typeface="InterstatePlus Light"/>
              </a:rPr>
            </a:br>
            <a:endParaRPr lang="en-GB" sz="1800" dirty="0" smtClean="0">
              <a:solidFill>
                <a:srgbClr val="69615F"/>
              </a:solidFill>
              <a:latin typeface="InterstatePlus Light"/>
              <a:cs typeface="InterstatePlus Light"/>
            </a:endParaRPr>
          </a:p>
          <a:p>
            <a:pPr algn="l"/>
            <a:r>
              <a:rPr lang="en-GB" sz="1800" dirty="0" smtClean="0">
                <a:solidFill>
                  <a:srgbClr val="69615F"/>
                </a:solidFill>
                <a:latin typeface="InterstatePlus Light"/>
                <a:cs typeface="InterstatePlus Light"/>
              </a:rPr>
              <a:t> </a:t>
            </a:r>
            <a:endParaRPr lang="en-GB" sz="2200" dirty="0" smtClean="0">
              <a:solidFill>
                <a:srgbClr val="69615F"/>
              </a:solidFill>
              <a:latin typeface="InterstatePlus Light"/>
              <a:cs typeface="InterstatePlus Light"/>
            </a:endParaRPr>
          </a:p>
        </p:txBody>
      </p:sp>
      <p:sp>
        <p:nvSpPr>
          <p:cNvPr id="6" name="TextBox 5"/>
          <p:cNvSpPr txBox="1"/>
          <p:nvPr/>
        </p:nvSpPr>
        <p:spPr>
          <a:xfrm>
            <a:off x="3105150" y="5225534"/>
            <a:ext cx="3305175" cy="369332"/>
          </a:xfrm>
          <a:prstGeom prst="rect">
            <a:avLst/>
          </a:prstGeom>
          <a:noFill/>
        </p:spPr>
        <p:txBody>
          <a:bodyPr wrap="square" rtlCol="0">
            <a:spAutoFit/>
          </a:bodyPr>
          <a:lstStyle/>
          <a:p>
            <a:r>
              <a:rPr lang="en-GB" dirty="0" smtClean="0">
                <a:solidFill>
                  <a:schemeClr val="bg1"/>
                </a:solidFill>
                <a:latin typeface="InterstatePlus Light"/>
              </a:rPr>
              <a:t>[Click image for YouTube film]</a:t>
            </a:r>
            <a:endParaRPr lang="en-GB" dirty="0">
              <a:solidFill>
                <a:schemeClr val="bg1"/>
              </a:solidFill>
              <a:latin typeface="InterstatePlus Light"/>
            </a:endParaRPr>
          </a:p>
        </p:txBody>
      </p:sp>
      <p:pic>
        <p:nvPicPr>
          <p:cNvPr id="2050" name="Picture 2">
            <a:hlinkClick r:id="rId3"/>
          </p:cNvPr>
          <p:cNvPicPr>
            <a:picLocks noChangeAspect="1" noChangeArrowheads="1"/>
          </p:cNvPicPr>
          <p:nvPr/>
        </p:nvPicPr>
        <p:blipFill>
          <a:blip r:embed="rId4"/>
          <a:srcRect/>
          <a:stretch>
            <a:fillRect/>
          </a:stretch>
        </p:blipFill>
        <p:spPr bwMode="auto">
          <a:xfrm>
            <a:off x="547871" y="2505073"/>
            <a:ext cx="6310129" cy="3584857"/>
          </a:xfrm>
          <a:prstGeom prst="rect">
            <a:avLst/>
          </a:prstGeom>
          <a:noFill/>
          <a:ln w="3175">
            <a:solidFill>
              <a:schemeClr val="tx1"/>
            </a:solidFill>
            <a:miter lim="800000"/>
            <a:headEnd/>
            <a:tailEnd/>
          </a:ln>
        </p:spPr>
      </p:pic>
      <p:sp>
        <p:nvSpPr>
          <p:cNvPr id="19" name="TextBox 18"/>
          <p:cNvSpPr txBox="1"/>
          <p:nvPr/>
        </p:nvSpPr>
        <p:spPr>
          <a:xfrm>
            <a:off x="4324350" y="6231246"/>
            <a:ext cx="2533650" cy="307777"/>
          </a:xfrm>
          <a:prstGeom prst="rect">
            <a:avLst/>
          </a:prstGeom>
          <a:noFill/>
        </p:spPr>
        <p:txBody>
          <a:bodyPr wrap="square" rtlCol="0">
            <a:spAutoFit/>
          </a:bodyPr>
          <a:lstStyle/>
          <a:p>
            <a:r>
              <a:rPr lang="en-GB" sz="1400" dirty="0" smtClean="0">
                <a:latin typeface="InterstatePlus Light"/>
              </a:rPr>
              <a:t>[Click image for YouTube film]</a:t>
            </a:r>
            <a:endParaRPr lang="en-GB" sz="1400" dirty="0">
              <a:latin typeface="InterstatePlus Light"/>
            </a:endParaRPr>
          </a:p>
        </p:txBody>
      </p:sp>
    </p:spTree>
    <p:extLst>
      <p:ext uri="{BB962C8B-B14F-4D97-AF65-F5344CB8AC3E}">
        <p14:creationId xmlns="" xmlns:p14="http://schemas.microsoft.com/office/powerpoint/2010/main" val="43546216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4384</TotalTime>
  <Words>363</Words>
  <Application>Microsoft Office PowerPoint</Application>
  <PresentationFormat>On-screen Show (4:3)</PresentationFormat>
  <Paragraphs>107</Paragraphs>
  <Slides>12</Slides>
  <Notes>0</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Custom Design</vt:lpstr>
      <vt:lpstr>2_Custom Design</vt:lpstr>
      <vt:lpstr>Section Title</vt:lpstr>
      <vt:lpstr>Section 1: Why this matters</vt:lpstr>
      <vt:lpstr>Slide 3</vt:lpstr>
      <vt:lpstr>Slide 4</vt:lpstr>
      <vt:lpstr>Slide 5</vt:lpstr>
      <vt:lpstr>Slide 6</vt:lpstr>
      <vt:lpstr>Slide 7</vt:lpstr>
      <vt:lpstr>Slide 8</vt:lpstr>
      <vt:lpstr>Slide 9</vt:lpstr>
      <vt:lpstr>Section 2: How we can get started</vt:lpstr>
      <vt:lpstr>Slide 11</vt:lpstr>
      <vt:lpstr>Slide 12</vt:lpstr>
    </vt:vector>
  </TitlesOfParts>
  <Company>Apple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elmwood</dc:creator>
  <cp:lastModifiedBy>AdmPaul.Roberts</cp:lastModifiedBy>
  <cp:revision>259</cp:revision>
  <dcterms:created xsi:type="dcterms:W3CDTF">2015-08-21T13:15:39Z</dcterms:created>
  <dcterms:modified xsi:type="dcterms:W3CDTF">2016-05-25T15:03:26Z</dcterms:modified>
</cp:coreProperties>
</file>