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9"/>
  </p:notesMasterIdLst>
  <p:sldIdLst>
    <p:sldId id="258" r:id="rId3"/>
    <p:sldId id="321" r:id="rId4"/>
    <p:sldId id="315" r:id="rId5"/>
    <p:sldId id="287" r:id="rId6"/>
    <p:sldId id="320" r:id="rId7"/>
    <p:sldId id="322"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035"/>
    <a:srgbClr val="C60751"/>
    <a:srgbClr val="69615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91053" autoAdjust="0"/>
  </p:normalViewPr>
  <p:slideViewPr>
    <p:cSldViewPr snapToGrid="0" snapToObjects="1">
      <p:cViewPr>
        <p:scale>
          <a:sx n="90" d="100"/>
          <a:sy n="90" d="100"/>
        </p:scale>
        <p:origin x="-2424"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56" tIns="47778" rIns="95556" bIns="47778" rtlCol="0"/>
          <a:lstStyle>
            <a:lvl1pPr algn="l">
              <a:defRPr sz="13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5556" tIns="47778" rIns="95556" bIns="47778" rtlCol="0"/>
          <a:lstStyle>
            <a:lvl1pPr algn="r">
              <a:defRPr sz="1300"/>
            </a:lvl1pPr>
          </a:lstStyle>
          <a:p>
            <a:fld id="{E077EABF-2F9D-2446-A690-4B3A2D5EBE30}" type="datetimeFigureOut">
              <a:rPr lang="en-US" smtClean="0"/>
              <a:pPr/>
              <a:t>5/24/2016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6" tIns="47778" rIns="95556" bIns="47778"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6" tIns="47778" rIns="95556" bIns="47778"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5556" tIns="47778" rIns="95556" bIns="47778" rtlCol="0" anchor="b"/>
          <a:lstStyle>
            <a:lvl1pPr algn="l">
              <a:defRPr sz="13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5556" tIns="47778" rIns="95556" bIns="47778" rtlCol="0" anchor="b"/>
          <a:lstStyle>
            <a:lvl1pPr algn="r">
              <a:defRPr sz="1300"/>
            </a:lvl1pPr>
          </a:lstStyle>
          <a:p>
            <a:fld id="{9D3DCF4C-A890-114E-AFC4-EE4099F5B13B}" type="slidenum">
              <a:rPr lang="en-US" smtClean="0"/>
              <a:pPr/>
              <a:t>‹#›</a:t>
            </a:fld>
            <a:endParaRPr lang="en-US"/>
          </a:p>
        </p:txBody>
      </p:sp>
    </p:spTree>
    <p:extLst>
      <p:ext uri="{BB962C8B-B14F-4D97-AF65-F5344CB8AC3E}">
        <p14:creationId xmlns="" xmlns:p14="http://schemas.microsoft.com/office/powerpoint/2010/main" val="1463894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Time to Change is a nationwide behaviour</a:t>
            </a:r>
            <a:r>
              <a:rPr lang="en-GB" baseline="0" dirty="0" smtClean="0"/>
              <a:t> change campaign funded by </a:t>
            </a:r>
            <a:r>
              <a:rPr lang="en-GB" baseline="0" dirty="0" smtClean="0"/>
              <a:t>Big Lottery</a:t>
            </a:r>
            <a:r>
              <a:rPr lang="en-GB" baseline="0" dirty="0" smtClean="0"/>
              <a:t>, Comic Relief and </a:t>
            </a:r>
            <a:r>
              <a:rPr lang="en-GB" baseline="0" dirty="0" smtClean="0"/>
              <a:t>the Department </a:t>
            </a:r>
            <a:r>
              <a:rPr lang="en-GB" baseline="0" dirty="0" smtClean="0"/>
              <a:t>of Health. Time to Change’s mission is to end mental health stigma and discrimination. Time to Change works with schools, businesses, organisations, local authorities and communities nationwide as well as online, to shift attitudes towards mental health and get the nation talking. </a:t>
            </a:r>
            <a:endParaRPr lang="en-GB" dirty="0"/>
          </a:p>
        </p:txBody>
      </p:sp>
      <p:sp>
        <p:nvSpPr>
          <p:cNvPr id="4" name="Slide Number Placeholder 3"/>
          <p:cNvSpPr>
            <a:spLocks noGrp="1"/>
          </p:cNvSpPr>
          <p:nvPr>
            <p:ph type="sldNum" sz="quarter" idx="10"/>
          </p:nvPr>
        </p:nvSpPr>
        <p:spPr/>
        <p:txBody>
          <a:bodyPr/>
          <a:lstStyle/>
          <a:p>
            <a:fld id="{9D3DCF4C-A890-114E-AFC4-EE4099F5B13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Grab a brew and a partner</a:t>
            </a:r>
            <a:r>
              <a:rPr lang="en-GB" baseline="0" dirty="0" smtClean="0"/>
              <a:t> (perhaps someone you don’t work with on a day to day basis and rarely talk to) and sit down together for five minutes. </a:t>
            </a:r>
          </a:p>
          <a:p>
            <a:r>
              <a:rPr lang="en-GB" baseline="0" dirty="0" smtClean="0"/>
              <a:t>Some topics to </a:t>
            </a:r>
            <a:r>
              <a:rPr lang="en-GB" baseline="0" dirty="0" smtClean="0"/>
              <a:t>discuss:</a:t>
            </a:r>
            <a:endParaRPr lang="en-GB" baseline="0" dirty="0" smtClean="0"/>
          </a:p>
          <a:p>
            <a:pPr marL="228600" indent="-228600">
              <a:buAutoNum type="arabicParenR"/>
            </a:pPr>
            <a:r>
              <a:rPr lang="en-GB" baseline="0" dirty="0" smtClean="0"/>
              <a:t>Public attitudes towards mental health problems</a:t>
            </a:r>
          </a:p>
          <a:p>
            <a:pPr marL="228600" indent="-228600">
              <a:buAutoNum type="arabicParenR"/>
            </a:pPr>
            <a:r>
              <a:rPr lang="en-GB" baseline="0" dirty="0" smtClean="0"/>
              <a:t>One high and one low from your week so far</a:t>
            </a:r>
          </a:p>
          <a:p>
            <a:pPr marL="228600" indent="-228600">
              <a:buAutoNum type="arabicParenR"/>
            </a:pPr>
            <a:r>
              <a:rPr lang="en-GB" baseline="0" dirty="0" smtClean="0"/>
              <a:t>One way in which you take care of your wellbeing </a:t>
            </a: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9D3DCF4C-A890-114E-AFC4-EE4099F5B13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can now facilitate a brief group discussion about</a:t>
            </a:r>
            <a:r>
              <a:rPr lang="en-GB" baseline="0" dirty="0" smtClean="0"/>
              <a:t> mental health provision within the school particularly focussed on staff wellbeing. </a:t>
            </a:r>
          </a:p>
          <a:p>
            <a:r>
              <a:rPr lang="en-GB" baseline="0" dirty="0" smtClean="0"/>
              <a:t>Ask staff to suggest ways in which they might be able to create a positive open culture around mental health amongst the staff body.</a:t>
            </a:r>
          </a:p>
          <a:p>
            <a:r>
              <a:rPr lang="en-GB" baseline="0" dirty="0" smtClean="0"/>
              <a:t>For </a:t>
            </a:r>
            <a:r>
              <a:rPr lang="en-GB" baseline="0" dirty="0" smtClean="0"/>
              <a:t>example:</a:t>
            </a:r>
            <a:endParaRPr lang="en-GB" baseline="0" dirty="0" smtClean="0"/>
          </a:p>
          <a:p>
            <a:r>
              <a:rPr lang="en-GB" baseline="0" dirty="0" smtClean="0"/>
              <a:t>- would </a:t>
            </a:r>
            <a:r>
              <a:rPr lang="en-GB" baseline="0" dirty="0" smtClean="0"/>
              <a:t>they like to institute ‘brew and a chat’ as a regular </a:t>
            </a:r>
            <a:r>
              <a:rPr lang="en-GB" baseline="0" dirty="0" smtClean="0"/>
              <a:t>occurrence?</a:t>
            </a:r>
            <a:endParaRPr lang="en-GB" baseline="0" dirty="0" smtClean="0"/>
          </a:p>
          <a:p>
            <a:r>
              <a:rPr lang="en-GB" baseline="0" dirty="0" smtClean="0"/>
              <a:t>- would </a:t>
            </a:r>
            <a:r>
              <a:rPr lang="en-GB" baseline="0" dirty="0" smtClean="0"/>
              <a:t>they like some mental health awareness training?</a:t>
            </a:r>
          </a:p>
          <a:p>
            <a:r>
              <a:rPr lang="en-GB" baseline="0" dirty="0" smtClean="0"/>
              <a:t>- what </a:t>
            </a:r>
            <a:r>
              <a:rPr lang="en-GB" baseline="0" dirty="0" smtClean="0"/>
              <a:t>else could everyone do to feel more comfortable being open about mental health?</a:t>
            </a:r>
          </a:p>
          <a:p>
            <a:endParaRPr lang="en-GB" dirty="0"/>
          </a:p>
        </p:txBody>
      </p:sp>
      <p:sp>
        <p:nvSpPr>
          <p:cNvPr id="4" name="Slide Number Placeholder 3"/>
          <p:cNvSpPr>
            <a:spLocks noGrp="1"/>
          </p:cNvSpPr>
          <p:nvPr>
            <p:ph type="sldNum" sz="quarter" idx="10"/>
          </p:nvPr>
        </p:nvSpPr>
        <p:spPr/>
        <p:txBody>
          <a:bodyPr/>
          <a:lstStyle/>
          <a:p>
            <a:fld id="{9D3DCF4C-A890-114E-AFC4-EE4099F5B13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57328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52872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36199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A47284-81B3-6E4A-9C21-1AE594F3422D}"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CF38F-643D-0041-915D-6B97BF358313}" type="slidenum">
              <a:rPr lang="en-US" smtClean="0"/>
              <a:pPr/>
              <a:t>‹#›</a:t>
            </a:fld>
            <a:endParaRPr lang="en-US"/>
          </a:p>
        </p:txBody>
      </p:sp>
    </p:spTree>
    <p:extLst>
      <p:ext uri="{BB962C8B-B14F-4D97-AF65-F5344CB8AC3E}">
        <p14:creationId xmlns="" xmlns:p14="http://schemas.microsoft.com/office/powerpoint/2010/main" val="102207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7591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7059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00614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09040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59150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37948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16956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22EB0-E98C-3740-AFA0-B08B9583BE04}" type="datetimeFigureOut">
              <a:rPr lang="en-US" smtClean="0"/>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7F22E86-D90E-9442-BABD-789233B66AEE}" type="slidenum">
              <a:rPr lang="en-US" smtClean="0"/>
              <a:pPr/>
              <a:t>‹#›</a:t>
            </a:fld>
            <a:endParaRPr lang="en-US"/>
          </a:p>
        </p:txBody>
      </p:sp>
    </p:spTree>
    <p:extLst>
      <p:ext uri="{BB962C8B-B14F-4D97-AF65-F5344CB8AC3E}">
        <p14:creationId xmlns="" xmlns:p14="http://schemas.microsoft.com/office/powerpoint/2010/main" val="17566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32701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47284-81B3-6E4A-9C21-1AE594F3422D}" type="datetimeFigureOut">
              <a:rPr lang="en-US" smtClean="0"/>
              <a:pPr/>
              <a:t>5/24/2016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CF38F-643D-0041-915D-6B97BF358313}" type="slidenum">
              <a:rPr lang="en-US" smtClean="0"/>
              <a:pPr/>
              <a:t>‹#›</a:t>
            </a:fld>
            <a:endParaRPr lang="en-US"/>
          </a:p>
        </p:txBody>
      </p:sp>
    </p:spTree>
    <p:extLst>
      <p:ext uri="{BB962C8B-B14F-4D97-AF65-F5344CB8AC3E}">
        <p14:creationId xmlns="" xmlns:p14="http://schemas.microsoft.com/office/powerpoint/2010/main" val="322740070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PT Backgrounds new 1-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3" name="Title 2"/>
          <p:cNvSpPr>
            <a:spLocks noGrp="1"/>
          </p:cNvSpPr>
          <p:nvPr>
            <p:ph type="ctrTitle"/>
          </p:nvPr>
        </p:nvSpPr>
        <p:spPr>
          <a:xfrm>
            <a:off x="509772" y="625094"/>
            <a:ext cx="3211952" cy="610888"/>
          </a:xfrm>
        </p:spPr>
        <p:txBody>
          <a:bodyPr/>
          <a:lstStyle/>
          <a:p>
            <a:pPr algn="l"/>
            <a:r>
              <a:rPr lang="en-US" sz="3200" dirty="0" smtClean="0">
                <a:solidFill>
                  <a:schemeClr val="bg1"/>
                </a:solidFill>
                <a:latin typeface="InterstatePlus Bold"/>
                <a:cs typeface="InterstatePlus Bold"/>
              </a:rPr>
              <a:t>Section Title</a:t>
            </a:r>
            <a:endParaRPr lang="en-US" sz="3200" dirty="0">
              <a:solidFill>
                <a:schemeClr val="bg1"/>
              </a:solidFill>
              <a:latin typeface="InterstatePlus Bold"/>
              <a:cs typeface="InterstatePlus Bold"/>
            </a:endParaRPr>
          </a:p>
        </p:txBody>
      </p:sp>
      <p:sp>
        <p:nvSpPr>
          <p:cNvPr id="8" name="Title 2"/>
          <p:cNvSpPr txBox="1">
            <a:spLocks/>
          </p:cNvSpPr>
          <p:nvPr/>
        </p:nvSpPr>
        <p:spPr>
          <a:xfrm>
            <a:off x="497204" y="1802820"/>
            <a:ext cx="7637145" cy="103852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latin typeface="InterstatePlus Bold"/>
                <a:cs typeface="InterstatePlus Bold"/>
              </a:rPr>
              <a:t>Time to Change </a:t>
            </a:r>
            <a:endParaRPr lang="en-US" sz="4800" dirty="0">
              <a:solidFill>
                <a:schemeClr val="bg1"/>
              </a:solidFill>
              <a:latin typeface="InterstatePlus Bold"/>
              <a:cs typeface="InterstatePlus Bold"/>
            </a:endParaRPr>
          </a:p>
        </p:txBody>
      </p:sp>
      <p:pic>
        <p:nvPicPr>
          <p:cNvPr id="18" name="Picture 17" descr="TTC_RGB_POS_Logo_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5004" y="292099"/>
            <a:ext cx="2827796" cy="980877"/>
          </a:xfrm>
          <a:prstGeom prst="rect">
            <a:avLst/>
          </a:prstGeom>
        </p:spPr>
      </p:pic>
      <p:pic>
        <p:nvPicPr>
          <p:cNvPr id="4" name="Picture 3"/>
          <p:cNvPicPr>
            <a:picLocks noChangeAspect="1"/>
          </p:cNvPicPr>
          <p:nvPr/>
        </p:nvPicPr>
        <p:blipFill>
          <a:blip r:embed="rId4"/>
          <a:stretch>
            <a:fillRect/>
          </a:stretch>
        </p:blipFill>
        <p:spPr>
          <a:xfrm>
            <a:off x="6363575" y="5626100"/>
            <a:ext cx="2235200" cy="850900"/>
          </a:xfrm>
          <a:prstGeom prst="rect">
            <a:avLst/>
          </a:prstGeom>
        </p:spPr>
      </p:pic>
      <p:pic>
        <p:nvPicPr>
          <p:cNvPr id="5" name="Picture 4"/>
          <p:cNvPicPr>
            <a:picLocks noChangeAspect="1"/>
          </p:cNvPicPr>
          <p:nvPr/>
        </p:nvPicPr>
        <p:blipFill>
          <a:blip r:embed="rId5"/>
          <a:stretch>
            <a:fillRect/>
          </a:stretch>
        </p:blipFill>
        <p:spPr>
          <a:xfrm>
            <a:off x="673100" y="5632450"/>
            <a:ext cx="2857500" cy="889000"/>
          </a:xfrm>
          <a:prstGeom prst="rect">
            <a:avLst/>
          </a:prstGeom>
        </p:spPr>
      </p:pic>
      <p:sp>
        <p:nvSpPr>
          <p:cNvPr id="14" name="TextBox 13"/>
          <p:cNvSpPr txBox="1"/>
          <p:nvPr/>
        </p:nvSpPr>
        <p:spPr>
          <a:xfrm>
            <a:off x="5001669" y="2721555"/>
            <a:ext cx="3351756" cy="369332"/>
          </a:xfrm>
          <a:prstGeom prst="rect">
            <a:avLst/>
          </a:prstGeom>
          <a:noFill/>
        </p:spPr>
        <p:txBody>
          <a:bodyPr wrap="square" rtlCol="0">
            <a:spAutoFit/>
          </a:bodyPr>
          <a:lstStyle/>
          <a:p>
            <a:endParaRPr lang="en-GB" dirty="0"/>
          </a:p>
        </p:txBody>
      </p:sp>
      <p:pic>
        <p:nvPicPr>
          <p:cNvPr id="1029" name="Picture 5"/>
          <p:cNvPicPr>
            <a:picLocks noChangeAspect="1" noChangeArrowheads="1"/>
          </p:cNvPicPr>
          <p:nvPr/>
        </p:nvPicPr>
        <p:blipFill>
          <a:blip r:embed="rId6"/>
          <a:srcRect/>
          <a:stretch>
            <a:fillRect/>
          </a:stretch>
        </p:blipFill>
        <p:spPr bwMode="auto">
          <a:xfrm>
            <a:off x="525004" y="2841347"/>
            <a:ext cx="2454495" cy="1774611"/>
          </a:xfrm>
          <a:prstGeom prst="rect">
            <a:avLst/>
          </a:prstGeom>
          <a:noFill/>
          <a:ln w="9525">
            <a:solidFill>
              <a:schemeClr val="accent1"/>
            </a:solidFill>
            <a:miter lim="800000"/>
            <a:headEnd/>
            <a:tailEnd/>
          </a:ln>
        </p:spPr>
      </p:pic>
      <p:pic>
        <p:nvPicPr>
          <p:cNvPr id="2050" name="Picture 2"/>
          <p:cNvPicPr>
            <a:picLocks noChangeAspect="1" noChangeArrowheads="1"/>
          </p:cNvPicPr>
          <p:nvPr/>
        </p:nvPicPr>
        <p:blipFill>
          <a:blip r:embed="rId7"/>
          <a:srcRect l="2180" t="26245" r="54573" b="19806"/>
          <a:stretch>
            <a:fillRect/>
          </a:stretch>
        </p:blipFill>
        <p:spPr bwMode="auto">
          <a:xfrm>
            <a:off x="3721724" y="2841347"/>
            <a:ext cx="2016840" cy="1886956"/>
          </a:xfrm>
          <a:prstGeom prst="rect">
            <a:avLst/>
          </a:prstGeom>
          <a:noFill/>
          <a:ln w="9525">
            <a:noFill/>
            <a:miter lim="800000"/>
            <a:headEnd/>
            <a:tailEnd/>
          </a:ln>
        </p:spPr>
      </p:pic>
    </p:spTree>
    <p:extLst>
      <p:ext uri="{BB962C8B-B14F-4D97-AF65-F5344CB8AC3E}">
        <p14:creationId xmlns="" xmlns:p14="http://schemas.microsoft.com/office/powerpoint/2010/main" val="3954925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 y="423182"/>
            <a:ext cx="9144000" cy="6214704"/>
          </a:xfrm>
          <a:prstGeom prst="rect">
            <a:avLst/>
          </a:prstGeom>
        </p:spPr>
      </p:pic>
      <p:pic>
        <p:nvPicPr>
          <p:cNvPr id="2" name="Picture 1" descr="PPT Backgrounds-04.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10" name="Title 2"/>
          <p:cNvSpPr>
            <a:spLocks noGrp="1"/>
          </p:cNvSpPr>
          <p:nvPr>
            <p:ph type="ctrTitle"/>
          </p:nvPr>
        </p:nvSpPr>
        <p:spPr>
          <a:xfrm>
            <a:off x="509771" y="625094"/>
            <a:ext cx="5582685" cy="610888"/>
          </a:xfrm>
        </p:spPr>
        <p:txBody>
          <a:bodyPr/>
          <a:lstStyle/>
          <a:p>
            <a:pPr algn="l"/>
            <a:r>
              <a:rPr lang="en-US" sz="3200" dirty="0" smtClean="0">
                <a:solidFill>
                  <a:srgbClr val="FFFFFF"/>
                </a:solidFill>
                <a:latin typeface="InterstatePlus Bold"/>
                <a:cs typeface="InterstatePlus Bold"/>
              </a:rPr>
              <a:t>Time to Change </a:t>
            </a:r>
            <a:endParaRPr lang="en-US" sz="3200" dirty="0">
              <a:solidFill>
                <a:srgbClr val="FFFFFF"/>
              </a:solidFill>
              <a:latin typeface="InterstatePlus Bold"/>
              <a:cs typeface="InterstatePlus Bold"/>
            </a:endParaRPr>
          </a:p>
        </p:txBody>
      </p:sp>
    </p:spTree>
    <p:extLst>
      <p:ext uri="{BB962C8B-B14F-4D97-AF65-F5344CB8AC3E}">
        <p14:creationId xmlns="" xmlns:p14="http://schemas.microsoft.com/office/powerpoint/2010/main" val="163464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0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58949" y="425583"/>
            <a:ext cx="5888344" cy="1030155"/>
          </a:xfrm>
          <a:prstGeom prst="rect">
            <a:avLst/>
          </a:prstGeom>
        </p:spPr>
      </p:pic>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Mental health</a:t>
            </a:r>
            <a:endParaRPr lang="en-US" sz="3200" dirty="0">
              <a:solidFill>
                <a:schemeClr val="bg1"/>
              </a:solidFill>
              <a:latin typeface="InterstatePlus Bold"/>
              <a:cs typeface="InterstatePlus Bold"/>
            </a:endParaRPr>
          </a:p>
        </p:txBody>
      </p:sp>
      <p:sp>
        <p:nvSpPr>
          <p:cNvPr id="7" name="Subtitle 3"/>
          <p:cNvSpPr txBox="1">
            <a:spLocks/>
          </p:cNvSpPr>
          <p:nvPr/>
        </p:nvSpPr>
        <p:spPr>
          <a:xfrm>
            <a:off x="458978" y="1634267"/>
            <a:ext cx="8056371" cy="377593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200" dirty="0" smtClean="0">
                <a:solidFill>
                  <a:srgbClr val="C60751"/>
                </a:solidFill>
                <a:latin typeface="InterstatePlus Bold"/>
                <a:cs typeface="Interstate Mono"/>
              </a:rPr>
              <a:t>The facts</a:t>
            </a:r>
            <a:endParaRPr lang="en-GB" sz="2200" dirty="0" smtClean="0">
              <a:solidFill>
                <a:schemeClr val="tx1"/>
              </a:solidFill>
              <a:latin typeface="Interstate Mono"/>
              <a:cs typeface="Interstate Mono"/>
            </a:endParaRPr>
          </a:p>
          <a:p>
            <a:pPr algn="l">
              <a:buFont typeface="Arial" pitchFamily="34" charset="0"/>
              <a:buChar char="•"/>
            </a:pPr>
            <a:endParaRPr lang="en-GB" sz="22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We </a:t>
            </a:r>
            <a:r>
              <a:rPr lang="en-GB" sz="1800" b="1" dirty="0" smtClean="0">
                <a:solidFill>
                  <a:srgbClr val="69615F"/>
                </a:solidFill>
                <a:latin typeface="InterstatePlus Light"/>
                <a:cs typeface="InterstatePlus Light"/>
              </a:rPr>
              <a:t>all</a:t>
            </a:r>
            <a:r>
              <a:rPr lang="en-GB" sz="1800" dirty="0" smtClean="0">
                <a:solidFill>
                  <a:srgbClr val="69615F"/>
                </a:solidFill>
                <a:latin typeface="InterstatePlus Light"/>
                <a:cs typeface="InterstatePlus Light"/>
              </a:rPr>
              <a:t> have mental health, like we all have physical health. </a:t>
            </a:r>
          </a:p>
          <a:p>
            <a:pPr algn="l"/>
            <a:r>
              <a:rPr lang="en-GB" sz="1800" dirty="0" smtClean="0">
                <a:solidFill>
                  <a:srgbClr val="69615F"/>
                </a:solidFill>
                <a:latin typeface="InterstatePlus Light"/>
                <a:cs typeface="InterstatePlus Light"/>
              </a:rPr>
              <a:t/>
            </a:r>
            <a:br>
              <a:rPr lang="en-GB" sz="1800" dirty="0" smtClean="0">
                <a:solidFill>
                  <a:srgbClr val="69615F"/>
                </a:solidFill>
                <a:latin typeface="InterstatePlus Light"/>
                <a:cs typeface="InterstatePlus Light"/>
              </a:rPr>
            </a:br>
            <a:r>
              <a:rPr lang="en-GB" sz="1800" dirty="0" smtClean="0">
                <a:solidFill>
                  <a:srgbClr val="69615F"/>
                </a:solidFill>
                <a:latin typeface="InterstatePlus Light"/>
                <a:cs typeface="InterstatePlus Light"/>
              </a:rPr>
              <a:t>1 in 10 children and young people will experience a mental health problem before the age of 16. That’s three students in an average-sized class.</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1 in 4 adults will experience a mental health problem in any year. </a:t>
            </a: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Whether we have a mental health problem, or are just having a bad week, it helps to talk! </a:t>
            </a: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endParaRPr lang="en-GB" sz="1800" dirty="0" smtClean="0">
              <a:solidFill>
                <a:srgbClr val="69615F"/>
              </a:solidFill>
              <a:latin typeface="InterstatePlus Light"/>
              <a:cs typeface="InterstatePlus Light"/>
            </a:endParaRPr>
          </a:p>
          <a:p>
            <a:pPr algn="l"/>
            <a:r>
              <a:rPr lang="en-GB" sz="1800" dirty="0" smtClean="0">
                <a:solidFill>
                  <a:srgbClr val="69615F"/>
                </a:solidFill>
                <a:latin typeface="InterstatePlus Light"/>
                <a:cs typeface="InterstatePlus Light"/>
              </a:rPr>
              <a:t> </a:t>
            </a:r>
            <a:endParaRPr lang="en-GB" sz="2200" dirty="0" smtClean="0">
              <a:solidFill>
                <a:srgbClr val="69615F"/>
              </a:solidFill>
              <a:latin typeface="InterstatePlus Light"/>
              <a:cs typeface="InterstatePlus Light"/>
            </a:endParaRPr>
          </a:p>
        </p:txBody>
      </p:sp>
      <p:pic>
        <p:nvPicPr>
          <p:cNvPr id="10" name="Picture 1"/>
          <p:cNvPicPr>
            <a:picLocks noChangeAspect="1" noChangeArrowheads="1"/>
          </p:cNvPicPr>
          <p:nvPr/>
        </p:nvPicPr>
        <p:blipFill>
          <a:blip r:embed="rId3"/>
          <a:srcRect/>
          <a:stretch>
            <a:fillRect/>
          </a:stretch>
        </p:blipFill>
        <p:spPr bwMode="auto">
          <a:xfrm>
            <a:off x="5440747" y="5539563"/>
            <a:ext cx="1639846" cy="982019"/>
          </a:xfrm>
          <a:prstGeom prst="rect">
            <a:avLst/>
          </a:prstGeom>
          <a:noFill/>
          <a:ln w="3175">
            <a:solidFill>
              <a:schemeClr val="tx1"/>
            </a:solidFill>
            <a:miter lim="800000"/>
            <a:headEnd/>
            <a:tailEnd/>
          </a:ln>
        </p:spPr>
      </p:pic>
      <p:pic>
        <p:nvPicPr>
          <p:cNvPr id="11" name="Picture 3"/>
          <p:cNvPicPr>
            <a:picLocks noChangeAspect="1" noChangeArrowheads="1"/>
          </p:cNvPicPr>
          <p:nvPr/>
        </p:nvPicPr>
        <p:blipFill>
          <a:blip r:embed="rId4"/>
          <a:srcRect/>
          <a:stretch>
            <a:fillRect/>
          </a:stretch>
        </p:blipFill>
        <p:spPr bwMode="auto">
          <a:xfrm>
            <a:off x="7163600" y="5539563"/>
            <a:ext cx="1607732" cy="960384"/>
          </a:xfrm>
          <a:prstGeom prst="rect">
            <a:avLst/>
          </a:prstGeom>
          <a:noFill/>
          <a:ln w="3175">
            <a:solidFill>
              <a:schemeClr val="tx1"/>
            </a:solidFill>
            <a:miter lim="800000"/>
            <a:headEnd/>
            <a:tailEnd/>
          </a:ln>
        </p:spPr>
      </p:pic>
      <p:pic>
        <p:nvPicPr>
          <p:cNvPr id="12" name="Picture 5"/>
          <p:cNvPicPr>
            <a:picLocks noChangeAspect="1" noChangeArrowheads="1"/>
          </p:cNvPicPr>
          <p:nvPr/>
        </p:nvPicPr>
        <p:blipFill>
          <a:blip r:embed="rId5"/>
          <a:srcRect/>
          <a:stretch>
            <a:fillRect/>
          </a:stretch>
        </p:blipFill>
        <p:spPr bwMode="auto">
          <a:xfrm>
            <a:off x="3626851" y="5539562"/>
            <a:ext cx="1743713" cy="982019"/>
          </a:xfrm>
          <a:prstGeom prst="rect">
            <a:avLst/>
          </a:prstGeom>
          <a:noFill/>
          <a:ln w="3175">
            <a:solidFill>
              <a:schemeClr val="tx1"/>
            </a:solidFill>
            <a:miter lim="800000"/>
            <a:headEnd/>
            <a:tailEnd/>
          </a:ln>
        </p:spPr>
      </p:pic>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a:xfrm>
            <a:off x="509772" y="625094"/>
            <a:ext cx="4967103" cy="6108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nterstatePlus Bold"/>
                <a:cs typeface="InterstatePlus Bold"/>
              </a:rPr>
              <a:t>Mental health</a:t>
            </a:r>
            <a:endParaRPr lang="en-US" sz="3200" dirty="0">
              <a:solidFill>
                <a:schemeClr val="bg1"/>
              </a:solidFill>
              <a:latin typeface="InterstatePlus Bold"/>
              <a:cs typeface="InterstatePlus Bold"/>
            </a:endParaRPr>
          </a:p>
        </p:txBody>
      </p:sp>
      <p:cxnSp>
        <p:nvCxnSpPr>
          <p:cNvPr id="18" name="Straight Connector 17"/>
          <p:cNvCxnSpPr>
            <a:endCxn id="16" idx="2"/>
          </p:cNvCxnSpPr>
          <p:nvPr/>
        </p:nvCxnSpPr>
        <p:spPr>
          <a:xfrm>
            <a:off x="5356207" y="5710685"/>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2"/>
          <p:cNvPicPr>
            <a:picLocks noChangeAspect="1" noChangeArrowheads="1"/>
          </p:cNvPicPr>
          <p:nvPr/>
        </p:nvPicPr>
        <p:blipFill>
          <a:blip r:embed="rId3"/>
          <a:srcRect l="9920" t="10756" r="11592" b="14817"/>
          <a:stretch>
            <a:fillRect/>
          </a:stretch>
        </p:blipFill>
        <p:spPr bwMode="auto">
          <a:xfrm>
            <a:off x="-180756" y="-552894"/>
            <a:ext cx="9897217" cy="7410893"/>
          </a:xfrm>
          <a:prstGeom prst="rect">
            <a:avLst/>
          </a:prstGeom>
          <a:noFill/>
          <a:ln w="9525">
            <a:noFill/>
            <a:miter lim="800000"/>
            <a:headEnd/>
            <a:tailEnd/>
          </a:ln>
        </p:spPr>
      </p:pic>
    </p:spTree>
    <p:extLst>
      <p:ext uri="{BB962C8B-B14F-4D97-AF65-F5344CB8AC3E}">
        <p14:creationId xmlns="" xmlns:p14="http://schemas.microsoft.com/office/powerpoint/2010/main" val="43546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 y="423182"/>
            <a:ext cx="9144000" cy="6214704"/>
          </a:xfrm>
          <a:prstGeom prst="rect">
            <a:avLst/>
          </a:prstGeom>
        </p:spPr>
      </p:pic>
      <p:pic>
        <p:nvPicPr>
          <p:cNvPr id="2" name="Picture 1" descr="PPT Backgrounds-03.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10" name="Title 2"/>
          <p:cNvSpPr>
            <a:spLocks noGrp="1"/>
          </p:cNvSpPr>
          <p:nvPr>
            <p:ph type="ctrTitle"/>
          </p:nvPr>
        </p:nvSpPr>
        <p:spPr>
          <a:xfrm>
            <a:off x="509771" y="625094"/>
            <a:ext cx="6677837" cy="610888"/>
          </a:xfrm>
        </p:spPr>
        <p:txBody>
          <a:bodyPr/>
          <a:lstStyle/>
          <a:p>
            <a:pPr algn="l"/>
            <a:r>
              <a:rPr lang="en-US" sz="3200" dirty="0" smtClean="0">
                <a:solidFill>
                  <a:srgbClr val="FFFFFF"/>
                </a:solidFill>
                <a:latin typeface="InterstatePlus Bold"/>
                <a:cs typeface="InterstatePlus Bold"/>
              </a:rPr>
              <a:t>Our school</a:t>
            </a:r>
            <a:endParaRPr lang="en-US" sz="3200" dirty="0">
              <a:solidFill>
                <a:srgbClr val="FFFFFF"/>
              </a:solidFill>
              <a:latin typeface="InterstatePlus Bold"/>
              <a:cs typeface="InterstatePlus Bold"/>
            </a:endParaRPr>
          </a:p>
        </p:txBody>
      </p:sp>
    </p:spTree>
    <p:extLst>
      <p:ext uri="{BB962C8B-B14F-4D97-AF65-F5344CB8AC3E}">
        <p14:creationId xmlns="" xmlns:p14="http://schemas.microsoft.com/office/powerpoint/2010/main" val="1728446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9" descr="PPT Backgrounds new 1-0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Title 2"/>
          <p:cNvSpPr>
            <a:spLocks noGrp="1"/>
          </p:cNvSpPr>
          <p:nvPr>
            <p:ph type="ctrTitle"/>
          </p:nvPr>
        </p:nvSpPr>
        <p:spPr bwMode="auto">
          <a:xfrm>
            <a:off x="509588" y="625475"/>
            <a:ext cx="3211512" cy="611188"/>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200" smtClean="0">
                <a:solidFill>
                  <a:schemeClr val="bg1"/>
                </a:solidFill>
                <a:latin typeface="InterstatePlus Bold"/>
                <a:ea typeface="InterstatePlus Bold"/>
                <a:cs typeface="InterstatePlus Bold"/>
              </a:rPr>
              <a:t>Section Title</a:t>
            </a:r>
          </a:p>
        </p:txBody>
      </p:sp>
      <p:sp>
        <p:nvSpPr>
          <p:cNvPr id="20484" name="Title 2"/>
          <p:cNvSpPr txBox="1">
            <a:spLocks/>
          </p:cNvSpPr>
          <p:nvPr/>
        </p:nvSpPr>
        <p:spPr bwMode="auto">
          <a:xfrm>
            <a:off x="496888" y="2241550"/>
            <a:ext cx="6985000" cy="1038225"/>
          </a:xfrm>
          <a:prstGeom prst="rect">
            <a:avLst/>
          </a:prstGeom>
          <a:noFill/>
          <a:ln w="9525">
            <a:noFill/>
            <a:miter lim="800000"/>
            <a:headEnd/>
            <a:tailEnd/>
          </a:ln>
        </p:spPr>
        <p:txBody>
          <a:bodyPr/>
          <a:lstStyle/>
          <a:p>
            <a:r>
              <a:rPr lang="en-US" sz="4800">
                <a:solidFill>
                  <a:schemeClr val="bg1"/>
                </a:solidFill>
                <a:latin typeface="InterstatePlus Bold"/>
                <a:ea typeface="InterstatePlus Bold"/>
                <a:cs typeface="InterstatePlus Bold"/>
              </a:rPr>
              <a:t>Thank You</a:t>
            </a:r>
          </a:p>
        </p:txBody>
      </p:sp>
      <p:pic>
        <p:nvPicPr>
          <p:cNvPr id="20485" name="Picture 17" descr="TTC_RGB_POS_Logo_1.png"/>
          <p:cNvPicPr>
            <a:picLocks noChangeAspect="1"/>
          </p:cNvPicPr>
          <p:nvPr/>
        </p:nvPicPr>
        <p:blipFill>
          <a:blip r:embed="rId3"/>
          <a:srcRect/>
          <a:stretch>
            <a:fillRect/>
          </a:stretch>
        </p:blipFill>
        <p:spPr bwMode="auto">
          <a:xfrm>
            <a:off x="525463" y="292100"/>
            <a:ext cx="2827337" cy="981075"/>
          </a:xfrm>
          <a:prstGeom prst="rect">
            <a:avLst/>
          </a:prstGeom>
          <a:noFill/>
          <a:ln w="9525">
            <a:noFill/>
            <a:miter lim="800000"/>
            <a:headEnd/>
            <a:tailEnd/>
          </a:ln>
        </p:spPr>
      </p:pic>
      <p:pic>
        <p:nvPicPr>
          <p:cNvPr id="20486" name="Picture 9"/>
          <p:cNvPicPr>
            <a:picLocks noChangeAspect="1"/>
          </p:cNvPicPr>
          <p:nvPr/>
        </p:nvPicPr>
        <p:blipFill>
          <a:blip r:embed="rId4"/>
          <a:srcRect/>
          <a:stretch>
            <a:fillRect/>
          </a:stretch>
        </p:blipFill>
        <p:spPr bwMode="auto">
          <a:xfrm>
            <a:off x="6364288" y="5626100"/>
            <a:ext cx="2235200" cy="850900"/>
          </a:xfrm>
          <a:prstGeom prst="rect">
            <a:avLst/>
          </a:prstGeom>
          <a:noFill/>
          <a:ln w="9525">
            <a:noFill/>
            <a:miter lim="800000"/>
            <a:headEnd/>
            <a:tailEnd/>
          </a:ln>
        </p:spPr>
      </p:pic>
      <p:pic>
        <p:nvPicPr>
          <p:cNvPr id="20487" name="Picture 12"/>
          <p:cNvPicPr>
            <a:picLocks noChangeAspect="1"/>
          </p:cNvPicPr>
          <p:nvPr/>
        </p:nvPicPr>
        <p:blipFill>
          <a:blip r:embed="rId5"/>
          <a:srcRect/>
          <a:stretch>
            <a:fillRect/>
          </a:stretch>
        </p:blipFill>
        <p:spPr bwMode="auto">
          <a:xfrm>
            <a:off x="673100" y="5632450"/>
            <a:ext cx="28575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4453</TotalTime>
  <Words>259</Words>
  <Application>Microsoft Office PowerPoint</Application>
  <PresentationFormat>On-screen Show (4:3)</PresentationFormat>
  <Paragraphs>39</Paragraphs>
  <Slides>6</Slides>
  <Notes>3</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Custom Design</vt:lpstr>
      <vt:lpstr>2_Custom Design</vt:lpstr>
      <vt:lpstr>Section Title</vt:lpstr>
      <vt:lpstr>Time to Change </vt:lpstr>
      <vt:lpstr>Slide 3</vt:lpstr>
      <vt:lpstr>Slide 4</vt:lpstr>
      <vt:lpstr>Our school</vt:lpstr>
      <vt:lpstr>Section Title</vt:lpstr>
    </vt:vector>
  </TitlesOfParts>
  <Company>Apple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elmwood</dc:creator>
  <cp:lastModifiedBy>AdmPaul.Roberts</cp:lastModifiedBy>
  <cp:revision>267</cp:revision>
  <dcterms:created xsi:type="dcterms:W3CDTF">2015-08-21T13:15:39Z</dcterms:created>
  <dcterms:modified xsi:type="dcterms:W3CDTF">2016-05-24T15:50:09Z</dcterms:modified>
</cp:coreProperties>
</file>